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6"/>
  </p:notesMasterIdLst>
  <p:handoutMasterIdLst>
    <p:handoutMasterId r:id="rId27"/>
  </p:handoutMasterIdLst>
  <p:sldIdLst>
    <p:sldId id="257" r:id="rId2"/>
    <p:sldId id="290" r:id="rId3"/>
    <p:sldId id="302" r:id="rId4"/>
    <p:sldId id="318" r:id="rId5"/>
    <p:sldId id="320" r:id="rId6"/>
    <p:sldId id="306" r:id="rId7"/>
    <p:sldId id="313" r:id="rId8"/>
    <p:sldId id="309" r:id="rId9"/>
    <p:sldId id="310" r:id="rId10"/>
    <p:sldId id="314" r:id="rId11"/>
    <p:sldId id="300" r:id="rId12"/>
    <p:sldId id="321" r:id="rId13"/>
    <p:sldId id="301" r:id="rId14"/>
    <p:sldId id="312" r:id="rId15"/>
    <p:sldId id="308" r:id="rId16"/>
    <p:sldId id="304" r:id="rId17"/>
    <p:sldId id="311" r:id="rId18"/>
    <p:sldId id="296" r:id="rId19"/>
    <p:sldId id="322" r:id="rId20"/>
    <p:sldId id="326" r:id="rId21"/>
    <p:sldId id="327" r:id="rId22"/>
    <p:sldId id="328" r:id="rId23"/>
    <p:sldId id="325" r:id="rId24"/>
    <p:sldId id="305" r:id="rId25"/>
  </p:sldIdLst>
  <p:sldSz cx="12192000" cy="6858000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A51321"/>
    <a:srgbClr val="FFFFFF"/>
    <a:srgbClr val="FF6600"/>
    <a:srgbClr val="008000"/>
    <a:srgbClr val="6699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 snapToGrid="0">
      <p:cViewPr>
        <p:scale>
          <a:sx n="91" d="100"/>
          <a:sy n="91" d="100"/>
        </p:scale>
        <p:origin x="-34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9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49B5AA-9344-4804-9678-582120D7FD8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A4ED2658-9670-4871-A70B-97835167850D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1. </a:t>
          </a:r>
          <a:r>
            <a: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Повишаване капацитета на педагогическите специалисти за работа в мултикултурна среда с бюджет от 5 млн.</a:t>
          </a:r>
          <a:r>
            <a: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лв</a:t>
          </a:r>
          <a:r>
            <a:rPr lang="bg-BG" dirty="0" smtClean="0">
              <a:solidFill>
                <a:srgbClr val="002060"/>
              </a:solidFill>
              <a:latin typeface="Candara" panose="020E0502030303020204" pitchFamily="34" charset="0"/>
            </a:rPr>
            <a:t>.</a:t>
          </a:r>
          <a:endParaRPr lang="bg-BG" dirty="0">
            <a:solidFill>
              <a:srgbClr val="002060"/>
            </a:solidFill>
            <a:latin typeface="Candara" panose="020E0502030303020204" pitchFamily="34" charset="0"/>
          </a:endParaRPr>
        </a:p>
      </dgm:t>
    </dgm:pt>
    <dgm:pt modelId="{64B4D120-C979-43FA-88E6-33CD435B7CB3}" type="parTrans" cxnId="{7E254F08-5CE9-4CB2-97FA-1E82A7E0DD5C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6AA7EBB3-6151-4CC0-ABEF-B83E19C3CBF4}" type="sibTrans" cxnId="{7E254F08-5CE9-4CB2-97FA-1E82A7E0DD5C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DF8D8DC4-F8ED-4DC4-892E-D0317AD87246}">
      <dgm:prSet phldrT="[Text]" custT="1"/>
      <dgm:spPr>
        <a:solidFill>
          <a:srgbClr val="00B0F0"/>
        </a:solidFill>
      </dgm:spPr>
      <dgm:t>
        <a:bodyPr/>
        <a:lstStyle/>
        <a:p>
          <a:pPr lvl="0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dirty="0" smtClean="0">
              <a:latin typeface="Arial" panose="020B0604020202020204" pitchFamily="34" charset="0"/>
              <a:cs typeface="Arial" panose="020B0604020202020204" pitchFamily="34" charset="0"/>
            </a:rPr>
            <a:t>Подбор на проекти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1800" dirty="0" smtClean="0">
              <a:latin typeface="Arial" panose="020B0604020202020204" pitchFamily="34" charset="0"/>
              <a:cs typeface="Arial" panose="020B0604020202020204" pitchFamily="34" charset="0"/>
            </a:rPr>
            <a:t>ЮЛ по реда на ЗПУО</a:t>
          </a:r>
        </a:p>
      </dgm:t>
    </dgm:pt>
    <dgm:pt modelId="{90F7EF68-44BE-4569-BE6B-BD2AEEA7F0A8}" type="parTrans" cxnId="{0979116D-5E82-4442-93A0-7DAC83486650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35456172-00DE-4A8E-BDFB-97E421630900}" type="sibTrans" cxnId="{0979116D-5E82-4442-93A0-7DAC83486650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A5C56E15-0F51-4973-AB02-022C73348161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bg-BG" sz="1600" dirty="0" smtClean="0">
              <a:latin typeface="Arial" panose="020B0604020202020204" pitchFamily="34" charset="0"/>
              <a:cs typeface="Arial" panose="020B0604020202020204" pitchFamily="34" charset="0"/>
            </a:rPr>
            <a:t>Краткосрочни обучения</a:t>
          </a:r>
        </a:p>
        <a:p>
          <a:pPr algn="ctr"/>
          <a:r>
            <a:rPr lang="bg-BG" sz="16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за придобиване на ПКС</a:t>
          </a:r>
          <a:endParaRPr lang="bg-BG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93990D-7A5D-45D5-8560-7C527D9C65B6}" type="parTrans" cxnId="{ABFD94A5-1567-44FD-876B-5A5813FBE456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7003113E-118A-4536-92BB-0911614B484E}" type="sibTrans" cxnId="{ABFD94A5-1567-44FD-876B-5A5813FBE456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3FCA2CE6-ED0D-4B0A-B0B6-1E2022DB25E3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2. Подкрепа за приобщаващо образование с бюджет от 31 млн.</a:t>
          </a:r>
          <a:r>
            <a: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лв.</a:t>
          </a:r>
          <a:endParaRPr lang="bg-BG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580B06-D5BA-47F6-9FA2-4BFFB3455C40}" type="parTrans" cxnId="{EB511EFE-48D5-4BEE-BD04-71814375650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096CE2AC-D222-4010-B25C-AC73F86E1CBC}" type="sibTrans" cxnId="{EB511EFE-48D5-4BEE-BD04-71814375650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4CB3A626-6419-4342-8B8D-0D021FBF87E6}">
      <dgm:prSet phldrT="[Text]" custT="1"/>
      <dgm:spPr>
        <a:solidFill>
          <a:srgbClr val="00B0F0"/>
        </a:solidFill>
      </dgm:spPr>
      <dgm:t>
        <a:bodyPr/>
        <a:lstStyle/>
        <a:p>
          <a:r>
            <a:rPr lang="bg-BG" sz="1800" dirty="0" smtClean="0">
              <a:latin typeface="Arial" panose="020B0604020202020204" pitchFamily="34" charset="0"/>
              <a:cs typeface="Arial" panose="020B0604020202020204" pitchFamily="34" charset="0"/>
            </a:rPr>
            <a:t>Директно предоставяне</a:t>
          </a:r>
        </a:p>
        <a:p>
          <a:r>
            <a:rPr lang="bg-BG" sz="1800" dirty="0" smtClean="0">
              <a:latin typeface="Arial" panose="020B0604020202020204" pitchFamily="34" charset="0"/>
              <a:cs typeface="Arial" panose="020B0604020202020204" pitchFamily="34" charset="0"/>
            </a:rPr>
            <a:t>МОН</a:t>
          </a:r>
          <a:endParaRPr lang="bg-BG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21122C-7A94-473E-8333-54669B84A9DD}" type="parTrans" cxnId="{978FADA5-7411-4A90-B83C-A617A83BDBC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DCF51BF3-15C4-4C2A-9009-3582E12E8165}" type="sibTrans" cxnId="{978FADA5-7411-4A90-B83C-A617A83BDBCA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B61F4C4E-0EC0-4284-9860-8AFFED07B926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bg-BG" sz="16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развитието на деца със СОП, превенция на агресията</a:t>
          </a:r>
        </a:p>
        <a:p>
          <a:pPr algn="ctr"/>
          <a:r>
            <a:rPr lang="bg-BG" sz="16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на родителите </a:t>
          </a:r>
        </a:p>
        <a:p>
          <a:pPr algn="just"/>
          <a:endParaRPr lang="bg-BG" sz="1400" dirty="0">
            <a:latin typeface="Candara" panose="020E0502030303020204" pitchFamily="34" charset="0"/>
          </a:endParaRPr>
        </a:p>
      </dgm:t>
    </dgm:pt>
    <dgm:pt modelId="{737FC0DB-DA43-4BE7-B170-E0B4A444C3DA}" type="parTrans" cxnId="{340F84B3-15F0-4C01-AE6D-CD2F70CCB8DE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8003AB0A-4E90-4166-8994-82D009A6E5BA}" type="sibTrans" cxnId="{340F84B3-15F0-4C01-AE6D-CD2F70CCB8DE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B041E3FB-DD21-463C-ABD2-327A96EDD0C2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3. Подкрепа на уязвими групи за достъп до образование и учене през целия живот с бюджет от 25 млн.</a:t>
          </a:r>
          <a:r>
            <a:rPr lang="en-US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лв.</a:t>
          </a:r>
          <a:endParaRPr lang="bg-BG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B274DA-E2D2-4772-8D1C-C83775D459E3}" type="parTrans" cxnId="{234C79C4-016C-486B-B8A4-EFDA08A9254B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18B5CF22-EF95-4A36-982E-171DFE72405A}" type="sibTrans" cxnId="{234C79C4-016C-486B-B8A4-EFDA08A9254B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B1EF04C8-35BD-49FC-B359-6BB13CA697E2}">
      <dgm:prSet phldrT="[Text]" custT="1"/>
      <dgm:spPr>
        <a:solidFill>
          <a:srgbClr val="00B0F0"/>
        </a:solidFill>
      </dgm:spPr>
      <dgm:t>
        <a:bodyPr/>
        <a:lstStyle/>
        <a:p>
          <a:r>
            <a:rPr lang="bg-BG" sz="1800" dirty="0" smtClean="0">
              <a:latin typeface="Arial" panose="020B0604020202020204" pitchFamily="34" charset="0"/>
              <a:cs typeface="Arial" panose="020B0604020202020204" pitchFamily="34" charset="0"/>
            </a:rPr>
            <a:t>Директно  предоставяне или подбор на проекти</a:t>
          </a:r>
          <a:endParaRPr lang="bg-BG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B214B2B-65E8-4151-9C76-9CF01417C5E7}" type="parTrans" cxnId="{980CACAC-DE86-46E8-9A62-346DA79C9374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EE54A755-0CBA-4FC7-9DD0-94629683AACE}" type="sibTrans" cxnId="{980CACAC-DE86-46E8-9A62-346DA79C9374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C966182B-E34C-4558-ACE9-C9F15A1589DD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bg-BG" sz="16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за продължаване или повишаване на образованието </a:t>
          </a:r>
        </a:p>
        <a:p>
          <a:pPr algn="ctr"/>
          <a:r>
            <a:rPr lang="bg-BG" sz="1600" dirty="0" smtClean="0">
              <a:latin typeface="Arial" panose="020B0604020202020204" pitchFamily="34" charset="0"/>
              <a:cs typeface="Arial" panose="020B0604020202020204" pitchFamily="34" charset="0"/>
            </a:rPr>
            <a:t>Курсове за ограмотяване на възрастни</a:t>
          </a:r>
          <a:endParaRPr lang="bg-BG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D418A8-BE16-4109-ADBC-BC227898728C}" type="parTrans" cxnId="{A00396B6-AFB9-433F-99EA-B7E8697AB141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A474237B-1803-48F9-AA28-C241F6637186}" type="sibTrans" cxnId="{A00396B6-AFB9-433F-99EA-B7E8697AB141}">
      <dgm:prSet/>
      <dgm:spPr/>
      <dgm:t>
        <a:bodyPr/>
        <a:lstStyle/>
        <a:p>
          <a:endParaRPr lang="bg-BG">
            <a:latin typeface="Candara" panose="020E0502030303020204" pitchFamily="34" charset="0"/>
          </a:endParaRPr>
        </a:p>
      </dgm:t>
    </dgm:pt>
    <dgm:pt modelId="{30A48C73-34E0-4F0E-BE99-6BC88F786E2E}" type="pres">
      <dgm:prSet presAssocID="{1549B5AA-9344-4804-9678-582120D7FD8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4568B11E-7EAF-429F-88FC-9695801A041C}" type="pres">
      <dgm:prSet presAssocID="{A4ED2658-9670-4871-A70B-97835167850D}" presName="compNode" presStyleCnt="0"/>
      <dgm:spPr/>
    </dgm:pt>
    <dgm:pt modelId="{BD3EE7EF-F5FC-40DA-BDF3-B95D31792299}" type="pres">
      <dgm:prSet presAssocID="{A4ED2658-9670-4871-A70B-97835167850D}" presName="aNode" presStyleLbl="bgShp" presStyleIdx="0" presStyleCnt="3"/>
      <dgm:spPr/>
      <dgm:t>
        <a:bodyPr/>
        <a:lstStyle/>
        <a:p>
          <a:endParaRPr lang="bg-BG"/>
        </a:p>
      </dgm:t>
    </dgm:pt>
    <dgm:pt modelId="{42275838-F0C4-437A-9BF4-3343C247C5F9}" type="pres">
      <dgm:prSet presAssocID="{A4ED2658-9670-4871-A70B-97835167850D}" presName="textNode" presStyleLbl="bgShp" presStyleIdx="0" presStyleCnt="3"/>
      <dgm:spPr/>
      <dgm:t>
        <a:bodyPr/>
        <a:lstStyle/>
        <a:p>
          <a:endParaRPr lang="bg-BG"/>
        </a:p>
      </dgm:t>
    </dgm:pt>
    <dgm:pt modelId="{95FB4E57-7232-402F-ACE4-A17201186EB0}" type="pres">
      <dgm:prSet presAssocID="{A4ED2658-9670-4871-A70B-97835167850D}" presName="compChildNode" presStyleCnt="0"/>
      <dgm:spPr/>
    </dgm:pt>
    <dgm:pt modelId="{EA78C731-42EC-4B2A-BE58-270BF0056672}" type="pres">
      <dgm:prSet presAssocID="{A4ED2658-9670-4871-A70B-97835167850D}" presName="theInnerList" presStyleCnt="0"/>
      <dgm:spPr/>
    </dgm:pt>
    <dgm:pt modelId="{5DBFC3CF-722A-429C-9EEE-7CBD835F6DCE}" type="pres">
      <dgm:prSet presAssocID="{DF8D8DC4-F8ED-4DC4-892E-D0317AD87246}" presName="childNode" presStyleLbl="node1" presStyleIdx="0" presStyleCnt="6" custScaleY="1123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A43716E-EA8E-444B-9D05-23F5DD1315A3}" type="pres">
      <dgm:prSet presAssocID="{DF8D8DC4-F8ED-4DC4-892E-D0317AD87246}" presName="aSpace2" presStyleCnt="0"/>
      <dgm:spPr/>
    </dgm:pt>
    <dgm:pt modelId="{616140D0-1EE2-4262-8B12-CEC4561AA2B5}" type="pres">
      <dgm:prSet presAssocID="{A5C56E15-0F51-4973-AB02-022C73348161}" presName="childNode" presStyleLbl="node1" presStyleIdx="1" presStyleCnt="6" custScaleX="107976" custScaleY="17512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9E7EDFE-009A-494F-B56A-05C7D700F377}" type="pres">
      <dgm:prSet presAssocID="{A4ED2658-9670-4871-A70B-97835167850D}" presName="aSpace" presStyleCnt="0"/>
      <dgm:spPr/>
    </dgm:pt>
    <dgm:pt modelId="{17F809F2-10D8-4CEF-B6BA-1495B8693328}" type="pres">
      <dgm:prSet presAssocID="{3FCA2CE6-ED0D-4B0A-B0B6-1E2022DB25E3}" presName="compNode" presStyleCnt="0"/>
      <dgm:spPr/>
    </dgm:pt>
    <dgm:pt modelId="{3039FE6B-F80C-4FE3-8D03-4A3838A4FCCE}" type="pres">
      <dgm:prSet presAssocID="{3FCA2CE6-ED0D-4B0A-B0B6-1E2022DB25E3}" presName="aNode" presStyleLbl="bgShp" presStyleIdx="1" presStyleCnt="3"/>
      <dgm:spPr/>
      <dgm:t>
        <a:bodyPr/>
        <a:lstStyle/>
        <a:p>
          <a:endParaRPr lang="bg-BG"/>
        </a:p>
      </dgm:t>
    </dgm:pt>
    <dgm:pt modelId="{35614C20-325B-4F34-A2EA-19C936DC66EF}" type="pres">
      <dgm:prSet presAssocID="{3FCA2CE6-ED0D-4B0A-B0B6-1E2022DB25E3}" presName="textNode" presStyleLbl="bgShp" presStyleIdx="1" presStyleCnt="3"/>
      <dgm:spPr/>
      <dgm:t>
        <a:bodyPr/>
        <a:lstStyle/>
        <a:p>
          <a:endParaRPr lang="bg-BG"/>
        </a:p>
      </dgm:t>
    </dgm:pt>
    <dgm:pt modelId="{B04AD56B-5782-4806-A6CB-8EB67B815A2C}" type="pres">
      <dgm:prSet presAssocID="{3FCA2CE6-ED0D-4B0A-B0B6-1E2022DB25E3}" presName="compChildNode" presStyleCnt="0"/>
      <dgm:spPr/>
    </dgm:pt>
    <dgm:pt modelId="{D3171544-2E33-47DB-959E-BC93C43A0D9B}" type="pres">
      <dgm:prSet presAssocID="{3FCA2CE6-ED0D-4B0A-B0B6-1E2022DB25E3}" presName="theInnerList" presStyleCnt="0"/>
      <dgm:spPr/>
    </dgm:pt>
    <dgm:pt modelId="{A73F57E5-DFA0-4687-8ED3-5494572CDD5C}" type="pres">
      <dgm:prSet presAssocID="{4CB3A626-6419-4342-8B8D-0D021FBF87E6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4490E63-58D5-4EB1-843F-2CD084766AD7}" type="pres">
      <dgm:prSet presAssocID="{4CB3A626-6419-4342-8B8D-0D021FBF87E6}" presName="aSpace2" presStyleCnt="0"/>
      <dgm:spPr/>
    </dgm:pt>
    <dgm:pt modelId="{7F04F522-C220-4DD2-9293-5A1D780924BE}" type="pres">
      <dgm:prSet presAssocID="{B61F4C4E-0EC0-4284-9860-8AFFED07B926}" presName="childNode" presStyleLbl="node1" presStyleIdx="3" presStyleCnt="6" custScaleX="105928" custScaleY="14708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0AB6D4B-9C41-4D56-985E-AF3C61AD9458}" type="pres">
      <dgm:prSet presAssocID="{3FCA2CE6-ED0D-4B0A-B0B6-1E2022DB25E3}" presName="aSpace" presStyleCnt="0"/>
      <dgm:spPr/>
    </dgm:pt>
    <dgm:pt modelId="{76A5EC8E-7FB6-41E0-84FE-2B9BAEAD1851}" type="pres">
      <dgm:prSet presAssocID="{B041E3FB-DD21-463C-ABD2-327A96EDD0C2}" presName="compNode" presStyleCnt="0"/>
      <dgm:spPr/>
    </dgm:pt>
    <dgm:pt modelId="{F92CD770-4033-44D0-9D75-E217A1D89BD4}" type="pres">
      <dgm:prSet presAssocID="{B041E3FB-DD21-463C-ABD2-327A96EDD0C2}" presName="aNode" presStyleLbl="bgShp" presStyleIdx="2" presStyleCnt="3" custLinFactNeighborX="15494" custLinFactNeighborY="2947"/>
      <dgm:spPr/>
      <dgm:t>
        <a:bodyPr/>
        <a:lstStyle/>
        <a:p>
          <a:endParaRPr lang="bg-BG"/>
        </a:p>
      </dgm:t>
    </dgm:pt>
    <dgm:pt modelId="{67B1DB81-45AA-429E-B0FF-9BB813BC3B8E}" type="pres">
      <dgm:prSet presAssocID="{B041E3FB-DD21-463C-ABD2-327A96EDD0C2}" presName="textNode" presStyleLbl="bgShp" presStyleIdx="2" presStyleCnt="3"/>
      <dgm:spPr/>
      <dgm:t>
        <a:bodyPr/>
        <a:lstStyle/>
        <a:p>
          <a:endParaRPr lang="bg-BG"/>
        </a:p>
      </dgm:t>
    </dgm:pt>
    <dgm:pt modelId="{5F67072F-55A1-4272-8138-BCBA91E5A2AD}" type="pres">
      <dgm:prSet presAssocID="{B041E3FB-DD21-463C-ABD2-327A96EDD0C2}" presName="compChildNode" presStyleCnt="0"/>
      <dgm:spPr/>
    </dgm:pt>
    <dgm:pt modelId="{D078F623-9A5D-4983-A825-C751E40A6E77}" type="pres">
      <dgm:prSet presAssocID="{B041E3FB-DD21-463C-ABD2-327A96EDD0C2}" presName="theInnerList" presStyleCnt="0"/>
      <dgm:spPr/>
    </dgm:pt>
    <dgm:pt modelId="{82A80114-F140-49BF-A0B8-E6FDB1C70AC1}" type="pres">
      <dgm:prSet presAssocID="{B1EF04C8-35BD-49FC-B359-6BB13CA697E2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D16D630-6459-4ABF-BC53-D4CBF0EC6C64}" type="pres">
      <dgm:prSet presAssocID="{B1EF04C8-35BD-49FC-B359-6BB13CA697E2}" presName="aSpace2" presStyleCnt="0"/>
      <dgm:spPr/>
    </dgm:pt>
    <dgm:pt modelId="{C62D7CBD-E305-425F-8A85-3C10C1FFFE30}" type="pres">
      <dgm:prSet presAssocID="{C966182B-E34C-4558-ACE9-C9F15A1589DD}" presName="childNode" presStyleLbl="node1" presStyleIdx="5" presStyleCnt="6" custScaleX="103691" custScaleY="15833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78FADA5-7411-4A90-B83C-A617A83BDBCA}" srcId="{3FCA2CE6-ED0D-4B0A-B0B6-1E2022DB25E3}" destId="{4CB3A626-6419-4342-8B8D-0D021FBF87E6}" srcOrd="0" destOrd="0" parTransId="{1821122C-7A94-473E-8333-54669B84A9DD}" sibTransId="{DCF51BF3-15C4-4C2A-9009-3582E12E8165}"/>
    <dgm:cxn modelId="{5B2C59AD-AB01-47DD-9637-6252933D9EE8}" type="presOf" srcId="{B1EF04C8-35BD-49FC-B359-6BB13CA697E2}" destId="{82A80114-F140-49BF-A0B8-E6FDB1C70AC1}" srcOrd="0" destOrd="0" presId="urn:microsoft.com/office/officeart/2005/8/layout/lProcess2"/>
    <dgm:cxn modelId="{862F4B5B-73F6-4104-B43B-624399B5F098}" type="presOf" srcId="{4CB3A626-6419-4342-8B8D-0D021FBF87E6}" destId="{A73F57E5-DFA0-4687-8ED3-5494572CDD5C}" srcOrd="0" destOrd="0" presId="urn:microsoft.com/office/officeart/2005/8/layout/lProcess2"/>
    <dgm:cxn modelId="{5E64E7AD-5C82-4C11-8420-1CA730F2E15D}" type="presOf" srcId="{B041E3FB-DD21-463C-ABD2-327A96EDD0C2}" destId="{F92CD770-4033-44D0-9D75-E217A1D89BD4}" srcOrd="0" destOrd="0" presId="urn:microsoft.com/office/officeart/2005/8/layout/lProcess2"/>
    <dgm:cxn modelId="{2CA11BC4-934C-4935-BA1E-94373A9F3FB3}" type="presOf" srcId="{DF8D8DC4-F8ED-4DC4-892E-D0317AD87246}" destId="{5DBFC3CF-722A-429C-9EEE-7CBD835F6DCE}" srcOrd="0" destOrd="0" presId="urn:microsoft.com/office/officeart/2005/8/layout/lProcess2"/>
    <dgm:cxn modelId="{17DC7DF7-D1F5-482F-A3B5-096825B8321D}" type="presOf" srcId="{A4ED2658-9670-4871-A70B-97835167850D}" destId="{BD3EE7EF-F5FC-40DA-BDF3-B95D31792299}" srcOrd="0" destOrd="0" presId="urn:microsoft.com/office/officeart/2005/8/layout/lProcess2"/>
    <dgm:cxn modelId="{82F26FAD-EA87-4E53-A75A-FDA300E430B1}" type="presOf" srcId="{B61F4C4E-0EC0-4284-9860-8AFFED07B926}" destId="{7F04F522-C220-4DD2-9293-5A1D780924BE}" srcOrd="0" destOrd="0" presId="urn:microsoft.com/office/officeart/2005/8/layout/lProcess2"/>
    <dgm:cxn modelId="{0979116D-5E82-4442-93A0-7DAC83486650}" srcId="{A4ED2658-9670-4871-A70B-97835167850D}" destId="{DF8D8DC4-F8ED-4DC4-892E-D0317AD87246}" srcOrd="0" destOrd="0" parTransId="{90F7EF68-44BE-4569-BE6B-BD2AEEA7F0A8}" sibTransId="{35456172-00DE-4A8E-BDFB-97E421630900}"/>
    <dgm:cxn modelId="{EB511EFE-48D5-4BEE-BD04-71814375650A}" srcId="{1549B5AA-9344-4804-9678-582120D7FD80}" destId="{3FCA2CE6-ED0D-4B0A-B0B6-1E2022DB25E3}" srcOrd="1" destOrd="0" parTransId="{D1580B06-D5BA-47F6-9FA2-4BFFB3455C40}" sibTransId="{096CE2AC-D222-4010-B25C-AC73F86E1CBC}"/>
    <dgm:cxn modelId="{234C79C4-016C-486B-B8A4-EFDA08A9254B}" srcId="{1549B5AA-9344-4804-9678-582120D7FD80}" destId="{B041E3FB-DD21-463C-ABD2-327A96EDD0C2}" srcOrd="2" destOrd="0" parTransId="{26B274DA-E2D2-4772-8D1C-C83775D459E3}" sibTransId="{18B5CF22-EF95-4A36-982E-171DFE72405A}"/>
    <dgm:cxn modelId="{7E254F08-5CE9-4CB2-97FA-1E82A7E0DD5C}" srcId="{1549B5AA-9344-4804-9678-582120D7FD80}" destId="{A4ED2658-9670-4871-A70B-97835167850D}" srcOrd="0" destOrd="0" parTransId="{64B4D120-C979-43FA-88E6-33CD435B7CB3}" sibTransId="{6AA7EBB3-6151-4CC0-ABEF-B83E19C3CBF4}"/>
    <dgm:cxn modelId="{ABFD94A5-1567-44FD-876B-5A5813FBE456}" srcId="{A4ED2658-9670-4871-A70B-97835167850D}" destId="{A5C56E15-0F51-4973-AB02-022C73348161}" srcOrd="1" destOrd="0" parTransId="{1D93990D-7A5D-45D5-8560-7C527D9C65B6}" sibTransId="{7003113E-118A-4536-92BB-0911614B484E}"/>
    <dgm:cxn modelId="{E192E61C-AE0E-44B3-B5C4-D4D504AD91C1}" type="presOf" srcId="{3FCA2CE6-ED0D-4B0A-B0B6-1E2022DB25E3}" destId="{35614C20-325B-4F34-A2EA-19C936DC66EF}" srcOrd="1" destOrd="0" presId="urn:microsoft.com/office/officeart/2005/8/layout/lProcess2"/>
    <dgm:cxn modelId="{340F84B3-15F0-4C01-AE6D-CD2F70CCB8DE}" srcId="{3FCA2CE6-ED0D-4B0A-B0B6-1E2022DB25E3}" destId="{B61F4C4E-0EC0-4284-9860-8AFFED07B926}" srcOrd="1" destOrd="0" parTransId="{737FC0DB-DA43-4BE7-B170-E0B4A444C3DA}" sibTransId="{8003AB0A-4E90-4166-8994-82D009A6E5BA}"/>
    <dgm:cxn modelId="{A00396B6-AFB9-433F-99EA-B7E8697AB141}" srcId="{B041E3FB-DD21-463C-ABD2-327A96EDD0C2}" destId="{C966182B-E34C-4558-ACE9-C9F15A1589DD}" srcOrd="1" destOrd="0" parTransId="{39D418A8-BE16-4109-ADBC-BC227898728C}" sibTransId="{A474237B-1803-48F9-AA28-C241F6637186}"/>
    <dgm:cxn modelId="{81275FF0-9620-46D5-8218-CED538DB3A39}" type="presOf" srcId="{A4ED2658-9670-4871-A70B-97835167850D}" destId="{42275838-F0C4-437A-9BF4-3343C247C5F9}" srcOrd="1" destOrd="0" presId="urn:microsoft.com/office/officeart/2005/8/layout/lProcess2"/>
    <dgm:cxn modelId="{1EB94C4A-0694-474D-B0F1-5B2CF53B1E26}" type="presOf" srcId="{3FCA2CE6-ED0D-4B0A-B0B6-1E2022DB25E3}" destId="{3039FE6B-F80C-4FE3-8D03-4A3838A4FCCE}" srcOrd="0" destOrd="0" presId="urn:microsoft.com/office/officeart/2005/8/layout/lProcess2"/>
    <dgm:cxn modelId="{4018A053-740B-4648-A8B1-64A4A44A7F98}" type="presOf" srcId="{1549B5AA-9344-4804-9678-582120D7FD80}" destId="{30A48C73-34E0-4F0E-BE99-6BC88F786E2E}" srcOrd="0" destOrd="0" presId="urn:microsoft.com/office/officeart/2005/8/layout/lProcess2"/>
    <dgm:cxn modelId="{980CACAC-DE86-46E8-9A62-346DA79C9374}" srcId="{B041E3FB-DD21-463C-ABD2-327A96EDD0C2}" destId="{B1EF04C8-35BD-49FC-B359-6BB13CA697E2}" srcOrd="0" destOrd="0" parTransId="{8B214B2B-65E8-4151-9C76-9CF01417C5E7}" sibTransId="{EE54A755-0CBA-4FC7-9DD0-94629683AACE}"/>
    <dgm:cxn modelId="{4EA618D9-64F6-4CA4-8179-96BBAE836471}" type="presOf" srcId="{A5C56E15-0F51-4973-AB02-022C73348161}" destId="{616140D0-1EE2-4262-8B12-CEC4561AA2B5}" srcOrd="0" destOrd="0" presId="urn:microsoft.com/office/officeart/2005/8/layout/lProcess2"/>
    <dgm:cxn modelId="{31131FF4-03D7-4545-8037-C18B6C631371}" type="presOf" srcId="{C966182B-E34C-4558-ACE9-C9F15A1589DD}" destId="{C62D7CBD-E305-425F-8A85-3C10C1FFFE30}" srcOrd="0" destOrd="0" presId="urn:microsoft.com/office/officeart/2005/8/layout/lProcess2"/>
    <dgm:cxn modelId="{00A09480-9D8D-437A-A5FC-80FC7B810B99}" type="presOf" srcId="{B041E3FB-DD21-463C-ABD2-327A96EDD0C2}" destId="{67B1DB81-45AA-429E-B0FF-9BB813BC3B8E}" srcOrd="1" destOrd="0" presId="urn:microsoft.com/office/officeart/2005/8/layout/lProcess2"/>
    <dgm:cxn modelId="{703F8EEC-AD0F-4060-B137-8F883538454D}" type="presParOf" srcId="{30A48C73-34E0-4F0E-BE99-6BC88F786E2E}" destId="{4568B11E-7EAF-429F-88FC-9695801A041C}" srcOrd="0" destOrd="0" presId="urn:microsoft.com/office/officeart/2005/8/layout/lProcess2"/>
    <dgm:cxn modelId="{54C2CFF3-AB23-4C54-83DC-F24C4F83EF98}" type="presParOf" srcId="{4568B11E-7EAF-429F-88FC-9695801A041C}" destId="{BD3EE7EF-F5FC-40DA-BDF3-B95D31792299}" srcOrd="0" destOrd="0" presId="urn:microsoft.com/office/officeart/2005/8/layout/lProcess2"/>
    <dgm:cxn modelId="{8B309749-852B-418E-964D-FF0C6E721B28}" type="presParOf" srcId="{4568B11E-7EAF-429F-88FC-9695801A041C}" destId="{42275838-F0C4-437A-9BF4-3343C247C5F9}" srcOrd="1" destOrd="0" presId="urn:microsoft.com/office/officeart/2005/8/layout/lProcess2"/>
    <dgm:cxn modelId="{060FF8BD-2687-4270-B8E1-53DF84F879EA}" type="presParOf" srcId="{4568B11E-7EAF-429F-88FC-9695801A041C}" destId="{95FB4E57-7232-402F-ACE4-A17201186EB0}" srcOrd="2" destOrd="0" presId="urn:microsoft.com/office/officeart/2005/8/layout/lProcess2"/>
    <dgm:cxn modelId="{866E36B2-CFE4-47EF-8079-86D405178481}" type="presParOf" srcId="{95FB4E57-7232-402F-ACE4-A17201186EB0}" destId="{EA78C731-42EC-4B2A-BE58-270BF0056672}" srcOrd="0" destOrd="0" presId="urn:microsoft.com/office/officeart/2005/8/layout/lProcess2"/>
    <dgm:cxn modelId="{946C752D-A7C5-4840-AE69-8A7BCBD4AD2E}" type="presParOf" srcId="{EA78C731-42EC-4B2A-BE58-270BF0056672}" destId="{5DBFC3CF-722A-429C-9EEE-7CBD835F6DCE}" srcOrd="0" destOrd="0" presId="urn:microsoft.com/office/officeart/2005/8/layout/lProcess2"/>
    <dgm:cxn modelId="{6AE57438-51F2-4B15-B600-D040E864249C}" type="presParOf" srcId="{EA78C731-42EC-4B2A-BE58-270BF0056672}" destId="{0A43716E-EA8E-444B-9D05-23F5DD1315A3}" srcOrd="1" destOrd="0" presId="urn:microsoft.com/office/officeart/2005/8/layout/lProcess2"/>
    <dgm:cxn modelId="{54AECD0F-A434-48CC-AE7F-C41537D10780}" type="presParOf" srcId="{EA78C731-42EC-4B2A-BE58-270BF0056672}" destId="{616140D0-1EE2-4262-8B12-CEC4561AA2B5}" srcOrd="2" destOrd="0" presId="urn:microsoft.com/office/officeart/2005/8/layout/lProcess2"/>
    <dgm:cxn modelId="{FF945A7C-CA4F-4EB3-A722-1D00DD546BC6}" type="presParOf" srcId="{30A48C73-34E0-4F0E-BE99-6BC88F786E2E}" destId="{69E7EDFE-009A-494F-B56A-05C7D700F377}" srcOrd="1" destOrd="0" presId="urn:microsoft.com/office/officeart/2005/8/layout/lProcess2"/>
    <dgm:cxn modelId="{491A8D37-F394-4ED5-AFAD-831B2F0AE253}" type="presParOf" srcId="{30A48C73-34E0-4F0E-BE99-6BC88F786E2E}" destId="{17F809F2-10D8-4CEF-B6BA-1495B8693328}" srcOrd="2" destOrd="0" presId="urn:microsoft.com/office/officeart/2005/8/layout/lProcess2"/>
    <dgm:cxn modelId="{1824ACA6-5183-48DC-AC76-01CFE775BF80}" type="presParOf" srcId="{17F809F2-10D8-4CEF-B6BA-1495B8693328}" destId="{3039FE6B-F80C-4FE3-8D03-4A3838A4FCCE}" srcOrd="0" destOrd="0" presId="urn:microsoft.com/office/officeart/2005/8/layout/lProcess2"/>
    <dgm:cxn modelId="{8E6073B1-69C8-4057-A7C4-593EDCFB98F6}" type="presParOf" srcId="{17F809F2-10D8-4CEF-B6BA-1495B8693328}" destId="{35614C20-325B-4F34-A2EA-19C936DC66EF}" srcOrd="1" destOrd="0" presId="urn:microsoft.com/office/officeart/2005/8/layout/lProcess2"/>
    <dgm:cxn modelId="{E3313793-D353-4309-B95F-48D452075C0D}" type="presParOf" srcId="{17F809F2-10D8-4CEF-B6BA-1495B8693328}" destId="{B04AD56B-5782-4806-A6CB-8EB67B815A2C}" srcOrd="2" destOrd="0" presId="urn:microsoft.com/office/officeart/2005/8/layout/lProcess2"/>
    <dgm:cxn modelId="{485862F2-EA38-4333-B8CB-654BB079C7B0}" type="presParOf" srcId="{B04AD56B-5782-4806-A6CB-8EB67B815A2C}" destId="{D3171544-2E33-47DB-959E-BC93C43A0D9B}" srcOrd="0" destOrd="0" presId="urn:microsoft.com/office/officeart/2005/8/layout/lProcess2"/>
    <dgm:cxn modelId="{544DEA01-B58B-46E9-B285-C3E456EC45F4}" type="presParOf" srcId="{D3171544-2E33-47DB-959E-BC93C43A0D9B}" destId="{A73F57E5-DFA0-4687-8ED3-5494572CDD5C}" srcOrd="0" destOrd="0" presId="urn:microsoft.com/office/officeart/2005/8/layout/lProcess2"/>
    <dgm:cxn modelId="{0FA91B4D-4F6A-4BEB-9BC6-BBB0D9A372EA}" type="presParOf" srcId="{D3171544-2E33-47DB-959E-BC93C43A0D9B}" destId="{74490E63-58D5-4EB1-843F-2CD084766AD7}" srcOrd="1" destOrd="0" presId="urn:microsoft.com/office/officeart/2005/8/layout/lProcess2"/>
    <dgm:cxn modelId="{297122AC-EEFE-4445-9352-DD460FB771B7}" type="presParOf" srcId="{D3171544-2E33-47DB-959E-BC93C43A0D9B}" destId="{7F04F522-C220-4DD2-9293-5A1D780924BE}" srcOrd="2" destOrd="0" presId="urn:microsoft.com/office/officeart/2005/8/layout/lProcess2"/>
    <dgm:cxn modelId="{1C222E3C-4C36-48B5-8B78-2984C0FBDB08}" type="presParOf" srcId="{30A48C73-34E0-4F0E-BE99-6BC88F786E2E}" destId="{90AB6D4B-9C41-4D56-985E-AF3C61AD9458}" srcOrd="3" destOrd="0" presId="urn:microsoft.com/office/officeart/2005/8/layout/lProcess2"/>
    <dgm:cxn modelId="{3D189ED1-EC40-470D-A377-FF9C7D495302}" type="presParOf" srcId="{30A48C73-34E0-4F0E-BE99-6BC88F786E2E}" destId="{76A5EC8E-7FB6-41E0-84FE-2B9BAEAD1851}" srcOrd="4" destOrd="0" presId="urn:microsoft.com/office/officeart/2005/8/layout/lProcess2"/>
    <dgm:cxn modelId="{929FDD65-5D9B-43D7-BD87-01F4E66D1AA2}" type="presParOf" srcId="{76A5EC8E-7FB6-41E0-84FE-2B9BAEAD1851}" destId="{F92CD770-4033-44D0-9D75-E217A1D89BD4}" srcOrd="0" destOrd="0" presId="urn:microsoft.com/office/officeart/2005/8/layout/lProcess2"/>
    <dgm:cxn modelId="{DA31F0E6-6E0E-44EF-85EA-77285171244E}" type="presParOf" srcId="{76A5EC8E-7FB6-41E0-84FE-2B9BAEAD1851}" destId="{67B1DB81-45AA-429E-B0FF-9BB813BC3B8E}" srcOrd="1" destOrd="0" presId="urn:microsoft.com/office/officeart/2005/8/layout/lProcess2"/>
    <dgm:cxn modelId="{9DAA806E-0834-46C6-B896-594B15CCCD31}" type="presParOf" srcId="{76A5EC8E-7FB6-41E0-84FE-2B9BAEAD1851}" destId="{5F67072F-55A1-4272-8138-BCBA91E5A2AD}" srcOrd="2" destOrd="0" presId="urn:microsoft.com/office/officeart/2005/8/layout/lProcess2"/>
    <dgm:cxn modelId="{77C68124-D33E-46D0-B2C6-9A0713409DD9}" type="presParOf" srcId="{5F67072F-55A1-4272-8138-BCBA91E5A2AD}" destId="{D078F623-9A5D-4983-A825-C751E40A6E77}" srcOrd="0" destOrd="0" presId="urn:microsoft.com/office/officeart/2005/8/layout/lProcess2"/>
    <dgm:cxn modelId="{C9C5385A-86B9-4AFA-B113-37034386A04B}" type="presParOf" srcId="{D078F623-9A5D-4983-A825-C751E40A6E77}" destId="{82A80114-F140-49BF-A0B8-E6FDB1C70AC1}" srcOrd="0" destOrd="0" presId="urn:microsoft.com/office/officeart/2005/8/layout/lProcess2"/>
    <dgm:cxn modelId="{001B777E-FF44-4214-8319-49D1709A2BDA}" type="presParOf" srcId="{D078F623-9A5D-4983-A825-C751E40A6E77}" destId="{FD16D630-6459-4ABF-BC53-D4CBF0EC6C64}" srcOrd="1" destOrd="0" presId="urn:microsoft.com/office/officeart/2005/8/layout/lProcess2"/>
    <dgm:cxn modelId="{4082DDE6-94DA-41D9-8A6F-0442274FD9ED}" type="presParOf" srcId="{D078F623-9A5D-4983-A825-C751E40A6E77}" destId="{C62D7CBD-E305-425F-8A85-3C10C1FFFE3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3EE7EF-F5FC-40DA-BDF3-B95D31792299}">
      <dsp:nvSpPr>
        <dsp:cNvPr id="0" name=""/>
        <dsp:cNvSpPr/>
      </dsp:nvSpPr>
      <dsp:spPr>
        <a:xfrm>
          <a:off x="1046" y="0"/>
          <a:ext cx="2721570" cy="46542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1. </a:t>
          </a:r>
          <a:r>
            <a:rPr lang="bg-BG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Повишаване капацитета на педагогическите специалисти за работа в мултикултурна среда с бюджет от 5 млн.</a:t>
          </a:r>
          <a:r>
            <a:rPr lang="en-US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лв</a:t>
          </a:r>
          <a:r>
            <a:rPr lang="bg-BG" sz="1600" kern="1200" dirty="0" smtClean="0">
              <a:solidFill>
                <a:srgbClr val="002060"/>
              </a:solidFill>
              <a:latin typeface="Candara" panose="020E0502030303020204" pitchFamily="34" charset="0"/>
            </a:rPr>
            <a:t>.</a:t>
          </a:r>
          <a:endParaRPr lang="bg-BG" sz="1600" kern="1200" dirty="0">
            <a:solidFill>
              <a:srgbClr val="002060"/>
            </a:solidFill>
            <a:latin typeface="Candara" panose="020E0502030303020204" pitchFamily="34" charset="0"/>
          </a:endParaRPr>
        </a:p>
      </dsp:txBody>
      <dsp:txXfrm>
        <a:off x="1046" y="0"/>
        <a:ext cx="2721570" cy="1396288"/>
      </dsp:txXfrm>
    </dsp:sp>
    <dsp:sp modelId="{5DBFC3CF-722A-429C-9EEE-7CBD835F6DCE}">
      <dsp:nvSpPr>
        <dsp:cNvPr id="0" name=""/>
        <dsp:cNvSpPr/>
      </dsp:nvSpPr>
      <dsp:spPr>
        <a:xfrm>
          <a:off x="273203" y="1396762"/>
          <a:ext cx="2177256" cy="1121977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Подбор на проекти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ЮЛ по реда на ЗПУО</a:t>
          </a:r>
        </a:p>
      </dsp:txBody>
      <dsp:txXfrm>
        <a:off x="306065" y="1429624"/>
        <a:ext cx="2111532" cy="1056253"/>
      </dsp:txXfrm>
    </dsp:sp>
    <dsp:sp modelId="{616140D0-1EE2-4262-8B12-CEC4561AA2B5}">
      <dsp:nvSpPr>
        <dsp:cNvPr id="0" name=""/>
        <dsp:cNvSpPr/>
      </dsp:nvSpPr>
      <dsp:spPr>
        <a:xfrm>
          <a:off x="186374" y="2672368"/>
          <a:ext cx="2350914" cy="174873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Краткосрочни обучения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за придобиване на ПКС</a:t>
          </a:r>
          <a:endParaRPr lang="bg-BG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7593" y="2723587"/>
        <a:ext cx="2248476" cy="1646300"/>
      </dsp:txXfrm>
    </dsp:sp>
    <dsp:sp modelId="{3039FE6B-F80C-4FE3-8D03-4A3838A4FCCE}">
      <dsp:nvSpPr>
        <dsp:cNvPr id="0" name=""/>
        <dsp:cNvSpPr/>
      </dsp:nvSpPr>
      <dsp:spPr>
        <a:xfrm>
          <a:off x="2926734" y="0"/>
          <a:ext cx="2721570" cy="46542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2. Подкрепа за приобщаващо образование с бюджет от 31 млн.</a:t>
          </a:r>
          <a:r>
            <a:rPr lang="en-US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лв.</a:t>
          </a:r>
          <a:endParaRPr lang="bg-BG" sz="16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26734" y="0"/>
        <a:ext cx="2721570" cy="1396288"/>
      </dsp:txXfrm>
    </dsp:sp>
    <dsp:sp modelId="{A73F57E5-DFA0-4687-8ED3-5494572CDD5C}">
      <dsp:nvSpPr>
        <dsp:cNvPr id="0" name=""/>
        <dsp:cNvSpPr/>
      </dsp:nvSpPr>
      <dsp:spPr>
        <a:xfrm>
          <a:off x="3198891" y="1396861"/>
          <a:ext cx="2177256" cy="1152210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Директно предоставяне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МОН</a:t>
          </a:r>
          <a:endParaRPr lang="bg-BG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32638" y="1430608"/>
        <a:ext cx="2109762" cy="1084716"/>
      </dsp:txXfrm>
    </dsp:sp>
    <dsp:sp modelId="{7F04F522-C220-4DD2-9293-5A1D780924BE}">
      <dsp:nvSpPr>
        <dsp:cNvPr id="0" name=""/>
        <dsp:cNvSpPr/>
      </dsp:nvSpPr>
      <dsp:spPr>
        <a:xfrm>
          <a:off x="3134357" y="2726336"/>
          <a:ext cx="2306324" cy="1694671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развитието на деца със СОП, превенция на агресията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на родителите 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400" kern="1200" dirty="0">
            <a:latin typeface="Candara" panose="020E0502030303020204" pitchFamily="34" charset="0"/>
          </a:endParaRPr>
        </a:p>
      </dsp:txBody>
      <dsp:txXfrm>
        <a:off x="3183992" y="2775971"/>
        <a:ext cx="2207054" cy="1595401"/>
      </dsp:txXfrm>
    </dsp:sp>
    <dsp:sp modelId="{F92CD770-4033-44D0-9D75-E217A1D89BD4}">
      <dsp:nvSpPr>
        <dsp:cNvPr id="0" name=""/>
        <dsp:cNvSpPr/>
      </dsp:nvSpPr>
      <dsp:spPr>
        <a:xfrm>
          <a:off x="5853469" y="0"/>
          <a:ext cx="2721570" cy="46542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3. Подкрепа на уязвими групи за достъп до образование и учене през целия живот с бюджет от 25 млн.</a:t>
          </a:r>
          <a:r>
            <a:rPr lang="en-US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bg-BG" sz="1600" kern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лв.</a:t>
          </a:r>
          <a:endParaRPr lang="bg-BG" sz="1600" kern="1200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853469" y="0"/>
        <a:ext cx="2721570" cy="1396288"/>
      </dsp:txXfrm>
    </dsp:sp>
    <dsp:sp modelId="{82A80114-F140-49BF-A0B8-E6FDB1C70AC1}">
      <dsp:nvSpPr>
        <dsp:cNvPr id="0" name=""/>
        <dsp:cNvSpPr/>
      </dsp:nvSpPr>
      <dsp:spPr>
        <a:xfrm>
          <a:off x="6124579" y="1396704"/>
          <a:ext cx="2177256" cy="1104940"/>
        </a:xfrm>
        <a:prstGeom prst="roundRect">
          <a:avLst>
            <a:gd name="adj" fmla="val 10000"/>
          </a:avLst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Директно  предоставяне или подбор на проекти</a:t>
          </a:r>
          <a:endParaRPr lang="bg-BG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56942" y="1429067"/>
        <a:ext cx="2112530" cy="1040214"/>
      </dsp:txXfrm>
    </dsp:sp>
    <dsp:sp modelId="{C62D7CBD-E305-425F-8A85-3C10C1FFFE30}">
      <dsp:nvSpPr>
        <dsp:cNvPr id="0" name=""/>
        <dsp:cNvSpPr/>
      </dsp:nvSpPr>
      <dsp:spPr>
        <a:xfrm>
          <a:off x="6084398" y="2671635"/>
          <a:ext cx="2257618" cy="174953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Подкрепа за продължаване или повишаване на образованието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Курсове за ограмотяване на възрастни</a:t>
          </a:r>
          <a:endParaRPr lang="bg-BG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35640" y="2722877"/>
        <a:ext cx="2155134" cy="16470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1098" y="0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6BC33-FAD3-4E6F-A682-9C26575FA0A4}" type="datetimeFigureOut">
              <a:rPr lang="bg-BG" smtClean="0"/>
              <a:pPr/>
              <a:t>24.6.2019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477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1098" y="9378477"/>
            <a:ext cx="2944958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55995-EF9C-4F5D-B838-4024C132AA5F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61028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CE274-A84B-4F85-83C8-C51214C27907}" type="datetimeFigureOut">
              <a:rPr lang="bg-BG" smtClean="0"/>
              <a:pPr/>
              <a:t>24.6.2019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22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21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21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CBD5B-C827-4F3D-B7FB-3424B95E9FD5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9243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24/06/2019</a:t>
            </a:fld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8427CCB-5A31-480B-ABC3-A8B5FBED090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37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24/06/2019</a:t>
            </a:fld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8427CCB-5A31-480B-ABC3-A8B5FBED090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43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24/06/2019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47812" y="2277866"/>
            <a:ext cx="1005840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25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4987" y="2205938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222442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24/06/2019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3643" y="1423333"/>
            <a:ext cx="10058400" cy="6768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5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1346801"/>
            <a:ext cx="10058400" cy="445975"/>
          </a:xfrm>
        </p:spPr>
        <p:txBody>
          <a:bodyPr>
            <a:no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24/06/2019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2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23643" y="1423333"/>
            <a:ext cx="10058400" cy="6768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812" y="2277866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61559E4-E293-464F-89B0-413589651602}" type="datetimeFigureOut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24/06/2019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427CCB-5A31-480B-ABC3-A8B5FBED090E}" type="slidenum">
              <a:rPr lang="en-GB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GB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0D4C31A-B54F-422E-8621-A0F475D7D195}"/>
              </a:ext>
            </a:extLst>
          </p:cNvPr>
          <p:cNvSpPr/>
          <p:nvPr userDrawn="1"/>
        </p:nvSpPr>
        <p:spPr>
          <a:xfrm>
            <a:off x="0" y="0"/>
            <a:ext cx="12188825" cy="135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http://sf.mon.bg/img/logo_eu_r_dva_fonda.png">
            <a:extLst>
              <a:ext uri="{FF2B5EF4-FFF2-40B4-BE49-F238E27FC236}">
                <a16:creationId xmlns="" xmlns:a16="http://schemas.microsoft.com/office/drawing/2014/main" id="{12F0A08F-CCB6-4D25-8AC0-0F7B8FAA1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6" y="272870"/>
            <a:ext cx="2547937" cy="82073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E3B81ACA-7A29-4F22-915C-0A3E969FE784}"/>
              </a:ext>
            </a:extLst>
          </p:cNvPr>
          <p:cNvCxnSpPr/>
          <p:nvPr userDrawn="1"/>
        </p:nvCxnSpPr>
        <p:spPr>
          <a:xfrm>
            <a:off x="0" y="1248229"/>
            <a:ext cx="12192000" cy="0"/>
          </a:xfrm>
          <a:prstGeom prst="line">
            <a:avLst/>
          </a:prstGeom>
          <a:ln w="476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8F065F87-7C5C-45E6-958D-29763261AE3C}"/>
              </a:ext>
            </a:extLst>
          </p:cNvPr>
          <p:cNvCxnSpPr/>
          <p:nvPr userDrawn="1"/>
        </p:nvCxnSpPr>
        <p:spPr>
          <a:xfrm>
            <a:off x="6" y="1300739"/>
            <a:ext cx="12192000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29712D9-A440-495C-ACC2-98A7E7711FC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741" y="90868"/>
            <a:ext cx="2917811" cy="1030514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3129012" y="3745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ИА „Оперативна програма</a:t>
            </a:r>
            <a:endParaRPr lang="en-US" sz="2000" dirty="0" smtClean="0">
              <a:effectLst/>
              <a:latin typeface="Candara" panose="020E0502030303020204" pitchFamily="34" charset="0"/>
              <a:ea typeface="Times New Roman" panose="02020603050405020304" pitchFamily="18" charset="0"/>
            </a:endParaRPr>
          </a:p>
          <a:p>
            <a:r>
              <a:rPr lang="ru-RU" sz="1800" b="1" kern="1200" cap="all" dirty="0" smtClean="0">
                <a:solidFill>
                  <a:srgbClr val="0A304A"/>
                </a:solidFill>
                <a:effectLst/>
                <a:latin typeface="Candara" panose="020E0502030303020204" pitchFamily="34" charset="0"/>
                <a:ea typeface="+mn-ea"/>
                <a:cs typeface="+mn-cs"/>
              </a:rPr>
              <a:t>„Наука и образование за интелигентен растеж”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794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21" r:id="rId2"/>
    <p:sldLayoutId id="2147483720" r:id="rId3"/>
    <p:sldLayoutId id="2147483718" r:id="rId4"/>
    <p:sldLayoutId id="2147483719" r:id="rId5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400" kern="1200" spc="-50" baseline="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Candara" panose="020E0502030303020204" pitchFamily="34" charset="0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teachers.mon.bg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migsvilengrad.org/" TargetMode="External"/><Relationship Id="rId2" Type="http://schemas.openxmlformats.org/officeDocument/2006/relationships/hyperlink" Target="http://www.mig-hisari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agsk.eu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4212" y="1464159"/>
            <a:ext cx="10925402" cy="2211028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600" b="1" dirty="0" smtClean="0">
                <a:ln/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 НОИР</a:t>
            </a:r>
            <a:r>
              <a:rPr lang="en-GB" sz="2600" b="1" dirty="0" smtClean="0">
                <a:ln/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2014-2020</a:t>
            </a:r>
            <a:r>
              <a:rPr lang="bg-BG" sz="2600" b="1" dirty="0" smtClean="0">
                <a:ln/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нейното изпълнение на територията на </a:t>
            </a:r>
            <a:br>
              <a:rPr lang="bg-BG" sz="2600" b="1" dirty="0" smtClean="0">
                <a:ln/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600" b="1" dirty="0" smtClean="0">
                <a:ln/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Южен централен район</a:t>
            </a:r>
            <a:br>
              <a:rPr lang="bg-BG" sz="2600" b="1" dirty="0" smtClean="0">
                <a:ln/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ln/>
              <a:solidFill>
                <a:srgbClr val="A513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4212" y="4026111"/>
            <a:ext cx="10925402" cy="144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bg-BG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Актуализирани данни  към </a:t>
            </a:r>
            <a:r>
              <a:rPr lang="bg-BG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юни </a:t>
            </a:r>
            <a:r>
              <a:rPr lang="ru-RU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г</a:t>
            </a:r>
            <a:r>
              <a:rPr lang="ru-RU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ru-RU" b="1" dirty="0" err="1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представени</a:t>
            </a:r>
            <a:r>
              <a:rPr lang="ru-RU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съвместно заседание на</a:t>
            </a:r>
            <a:r>
              <a:rPr lang="bg-BG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Регионален </a:t>
            </a:r>
            <a:r>
              <a:rPr lang="bg-BG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съвет за развитие и 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Регионален </a:t>
            </a:r>
            <a:r>
              <a:rPr lang="bg-BG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координационен комитет 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</a:t>
            </a:r>
            <a:r>
              <a:rPr lang="bg-BG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Южен централен 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район 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												     25 </a:t>
            </a:r>
            <a:r>
              <a:rPr lang="bg-BG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юни 2019г., 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bg-BG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гр. </a:t>
            </a:r>
            <a:r>
              <a:rPr lang="bg-BG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Пловдив</a:t>
            </a:r>
            <a:endParaRPr lang="bg-BG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96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24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2: „Образование и учене през целия живот“</a:t>
            </a:r>
            <a:endParaRPr lang="bg-BG" sz="2400" dirty="0">
              <a:solidFill>
                <a:srgbClr val="CC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2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Подготвя се </a:t>
            </a:r>
            <a:r>
              <a:rPr lang="bg-BG" sz="2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</a:t>
            </a:r>
            <a:r>
              <a:rPr lang="bg-BG" sz="2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bg-BG" sz="2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Усъвършенстване на системата на висшето образование</a:t>
            </a:r>
            <a:r>
              <a:rPr lang="bg-BG" sz="2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която има за цел повишаване на качеството на висшето образование, подобряване на ефикасността на финансовото управление, повишаване на квалификацията на персонала в сферата на НИРД, подобряване на перспективите за успешна реализация на завършилите висше образование. Бюджет на процедурата - 50 млн.лв</a:t>
            </a:r>
            <a:r>
              <a:rPr lang="bg-BG" sz="2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</a:t>
            </a:r>
          </a:p>
          <a:p>
            <a:pPr algn="just">
              <a:lnSpc>
                <a:spcPct val="150000"/>
              </a:lnSpc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В процес на изпълнение е процедура </a:t>
            </a:r>
            <a:r>
              <a:rPr lang="en-US" sz="2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</a:t>
            </a:r>
            <a:r>
              <a:rPr lang="bg-BG" sz="2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 </a:t>
            </a: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„</a:t>
            </a:r>
            <a:r>
              <a:rPr lang="bg-BG" sz="2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Подкрепа за развитието на докторанти, </a:t>
            </a:r>
            <a:r>
              <a:rPr lang="bg-BG" sz="26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постдокторанти</a:t>
            </a:r>
            <a:r>
              <a:rPr lang="bg-BG" sz="2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, специализанти и млади учени- Фаза 1</a:t>
            </a: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“ </a:t>
            </a:r>
          </a:p>
          <a:p>
            <a:pPr>
              <a:lnSpc>
                <a:spcPct val="160000"/>
              </a:lnSpc>
            </a:pP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bg-BG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</a:t>
            </a:r>
            <a:r>
              <a:rPr lang="en-US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</a:t>
            </a:r>
            <a:r>
              <a:rPr lang="bg-BG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09-0025 </a:t>
            </a: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ru-RU" sz="2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Докторантско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в МУ-Пловдив за </a:t>
            </a:r>
            <a:r>
              <a:rPr lang="ru-RU" sz="2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Творчество, 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2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Оригиналност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Реализация и </a:t>
            </a:r>
            <a:r>
              <a:rPr lang="ru-RU" sz="2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Академизъм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Науката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Технологиите</a:t>
            </a:r>
            <a:r>
              <a:rPr lang="ru-RU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- 2 (ДОКТОРАНТ - 2</a:t>
            </a:r>
            <a:r>
              <a:rPr lang="ru-RU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bg-BG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“ </a:t>
            </a:r>
            <a:endParaRPr lang="bg-BG" sz="2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Бенефициент </a:t>
            </a:r>
            <a:r>
              <a:rPr lang="bg-BG" sz="2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Медицински университет- </a:t>
            </a:r>
            <a:r>
              <a:rPr lang="bg-BG" sz="2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Пловдив, БФП в размер на 580 053, 04 лв.;</a:t>
            </a:r>
            <a:endParaRPr lang="bg-BG" sz="2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endParaRPr lang="bg-BG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11442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</a:t>
            </a:r>
            <a:r>
              <a:rPr lang="bg-BG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„Квалификация на педагогическите специалисти“</a:t>
            </a:r>
            <a:endParaRPr lang="bg-BG" sz="1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bg-BG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Статус:</a:t>
            </a:r>
            <a:r>
              <a:rPr lang="bg-BG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изпълнение;</a:t>
            </a:r>
          </a:p>
          <a:p>
            <a:pPr>
              <a:lnSpc>
                <a:spcPct val="150000"/>
              </a:lnSpc>
            </a:pP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Обхват: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bg-BG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територията на цялата страна;</a:t>
            </a:r>
          </a:p>
          <a:p>
            <a:pPr>
              <a:lnSpc>
                <a:spcPct val="150000"/>
              </a:lnSpc>
            </a:pPr>
            <a:r>
              <a:rPr lang="bg-BG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19 911 123 лв</a:t>
            </a:r>
            <a:r>
              <a:rPr lang="bg-BG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</a:t>
            </a:r>
          </a:p>
          <a:p>
            <a:pPr>
              <a:lnSpc>
                <a:spcPct val="150000"/>
              </a:lnSpc>
            </a:pPr>
            <a:r>
              <a:rPr lang="bg-BG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 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цел: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мотивира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задържи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младите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педагогически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управленската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подготовка и да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създаде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мотивация за саморазвитие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самоусъвършенстване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отговор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съвременните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предизвикателства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система в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България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bg-B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711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1686187"/>
            <a:ext cx="10058400" cy="46150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Чрез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платформа за педагогически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https://teachers.mon.bg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подадени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50 576 заявки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обучения.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Регистрирани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125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обучаващи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организации;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ноември-декември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2018 г. по проекта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14 223 педагогически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от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2 091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прилагане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съвременни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оценяване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От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                       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Област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Пловдив – 1 564 лица;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                       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Област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Пазарджик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– 1162 лица;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                       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Област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Кърджали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– 620 лица;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                       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Област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Смолян – 224 лица;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                       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Област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Хасково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– 409 лица;</a:t>
            </a:r>
            <a:endParaRPr lang="bg-BG" sz="1600" dirty="0"/>
          </a:p>
        </p:txBody>
      </p:sp>
    </p:spTree>
    <p:extLst>
      <p:ext uri="{BB962C8B-B14F-4D97-AF65-F5344CB8AC3E}">
        <p14:creationId xmlns:p14="http://schemas.microsoft.com/office/powerpoint/2010/main" val="3968797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</a:t>
            </a:r>
            <a:r>
              <a:rPr lang="bg-BG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„Подкрепа за успех“ </a:t>
            </a:r>
            <a:endParaRPr lang="bg-BG" sz="1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Статус: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изпълнение;</a:t>
            </a:r>
          </a:p>
          <a:p>
            <a:pPr>
              <a:lnSpc>
                <a:spcPct val="150000"/>
              </a:lnSpc>
            </a:pP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Обхват: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2000 училища на територията на цялата страна;</a:t>
            </a:r>
          </a:p>
          <a:p>
            <a:pPr>
              <a:lnSpc>
                <a:spcPct val="150000"/>
              </a:lnSpc>
            </a:pP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127 000 </a:t>
            </a:r>
            <a:r>
              <a:rPr lang="bg-BG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лв.;</a:t>
            </a:r>
          </a:p>
          <a:p>
            <a:pPr>
              <a:lnSpc>
                <a:spcPct val="150000"/>
              </a:lnSpc>
            </a:pP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 и специфични цели: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намали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броят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преждевременно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напусналите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училище чрез своевременно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идентифициране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пропуски в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осигуряване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възможност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допълнително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обучение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компенсиране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и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повишаване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мотивацията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за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успех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lnSpc>
                <a:spcPct val="150000"/>
              </a:lnSpc>
            </a:pPr>
            <a:endParaRPr lang="ru-RU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931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1426128"/>
            <a:ext cx="10058400" cy="487509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професионалната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оценяване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посредством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инструментариум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и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подобряване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постиженията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при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овладяване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ключови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60000"/>
              </a:lnSpc>
            </a:pP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използват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възможностите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кариерното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ориентиране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риск от преждевременно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напускане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образователната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система, с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оглед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бъдещата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професионална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личностна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60000"/>
              </a:lnSpc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оптимизира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училището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с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местната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общност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устойчивото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задържане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училище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60000"/>
              </a:lnSpc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създаде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мотивираща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позитивна среда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популяризиране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постиженията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резултати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учениците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чрез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в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междуучилищни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7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инициативи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bg-BG" sz="17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732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9531" y="1571465"/>
            <a:ext cx="10058400" cy="67688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bg-BG" sz="3200" dirty="0">
                <a:solidFill>
                  <a:srgbClr val="A513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Териториален обхват по процедура</a:t>
            </a:r>
            <a:r>
              <a:rPr lang="en-GB" sz="3200" dirty="0">
                <a:solidFill>
                  <a:srgbClr val="A513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bg-BG" sz="3200" dirty="0">
                <a:solidFill>
                  <a:srgbClr val="A513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bg-BG" sz="3200" dirty="0">
                <a:solidFill>
                  <a:srgbClr val="A513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GB" sz="3200" dirty="0" smtClean="0">
                <a:solidFill>
                  <a:srgbClr val="A513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BG05M2OP001-2.004-0004   „</a:t>
            </a:r>
            <a:r>
              <a:rPr lang="bg-BG" sz="3200" dirty="0">
                <a:solidFill>
                  <a:srgbClr val="A513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Твоят час“</a:t>
            </a:r>
            <a:endParaRPr lang="en-GB" sz="3200" dirty="0">
              <a:solidFill>
                <a:srgbClr val="A513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56" y="2248348"/>
            <a:ext cx="8486981" cy="46096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35237" y="5234730"/>
            <a:ext cx="19720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90 932 ученици</a:t>
            </a:r>
          </a:p>
          <a:p>
            <a:r>
              <a:rPr lang="bg-BG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 Пазарджик,</a:t>
            </a:r>
          </a:p>
          <a:p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Пловдив, Хасково,</a:t>
            </a:r>
          </a:p>
          <a:p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Смолян и</a:t>
            </a:r>
          </a:p>
          <a:p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Кърджали</a:t>
            </a:r>
            <a:endParaRPr lang="bg-BG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04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3643" y="1423334"/>
            <a:ext cx="10058400" cy="141214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bg-BG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чрез директно предоставяне на БФП с интегрирано проектно предложение </a:t>
            </a:r>
            <a:r>
              <a:rPr lang="en-US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BG05M9OP001-2.018 </a:t>
            </a:r>
            <a:r>
              <a:rPr lang="bg-BG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„Социално- икономическа интеграция на уязвими групи. Интегрирани мерки за подобряване достъпа до образование-Компонент </a:t>
            </a:r>
            <a:r>
              <a:rPr lang="bg-BG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(допустими 52 общини) :</a:t>
            </a:r>
            <a:endParaRPr lang="bg-BG" sz="18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3238150"/>
            <a:ext cx="10058400" cy="3397542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BG05M9OP001-2.018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-0008 Община Ракитово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бюджет по ОП НОИР  386 042,61 лв.;</a:t>
            </a:r>
          </a:p>
          <a:p>
            <a:endParaRPr lang="bg-BG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BG05M9OP001-2.018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-0011 Община Септември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бюджет по ОП НОИР  389 794,58 лв.;</a:t>
            </a:r>
          </a:p>
          <a:p>
            <a:endParaRPr lang="bg-BG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BG05M9OP001-2.018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-0021 Община Лесичово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бюджет по ОП НОИР 383 408,52 лв.;</a:t>
            </a:r>
          </a:p>
          <a:p>
            <a:endParaRPr lang="bg-BG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BG05M9OP001-2.018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-0030 Община Брацигово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бюджет по ОП НОИР 384 877,66 лв.;</a:t>
            </a:r>
            <a:endParaRPr lang="bg-BG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35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bg-BG" sz="24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3: „Образователна среда за активно социално приобщаване“</a:t>
            </a:r>
            <a:endParaRPr lang="bg-BG" sz="24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В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процес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на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изпълнение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е процедура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3.002 „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Образователна интеграция на учениците от етническите малцинства и/или търсещи или получили международна закрила“</a:t>
            </a:r>
          </a:p>
          <a:p>
            <a:pPr algn="just">
              <a:lnSpc>
                <a:spcPct val="150000"/>
              </a:lnSpc>
            </a:pPr>
            <a:r>
              <a:rPr lang="bg-BG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3.002-0303 „Шарени мъниста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бенефициент Община Пещера, размер на БФП </a:t>
            </a:r>
          </a:p>
          <a:p>
            <a:pPr algn="just">
              <a:lnSpc>
                <a:spcPct val="150000"/>
              </a:lnSpc>
            </a:pP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665 659,59 лв.;</a:t>
            </a:r>
          </a:p>
          <a:p>
            <a:pPr algn="just">
              <a:lnSpc>
                <a:spcPct val="150000"/>
              </a:lnSpc>
            </a:pP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BG05M9OP001-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3.002-0313 „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желание и мотивация 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към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успешна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</a:t>
            </a:r>
            <a:r>
              <a:rPr lang="bg-BG" sz="16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bg-BG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бенефициент ССГ  гр.Садово, размер на БФП 102 071,02 лв.;</a:t>
            </a:r>
          </a:p>
          <a:p>
            <a:pPr algn="just">
              <a:lnSpc>
                <a:spcPct val="150000"/>
              </a:lnSpc>
            </a:pPr>
            <a:endParaRPr lang="bg-BG" sz="16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535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3643" y="1560352"/>
            <a:ext cx="10058400" cy="855677"/>
          </a:xfrm>
        </p:spPr>
        <p:txBody>
          <a:bodyPr>
            <a:noAutofit/>
          </a:bodyPr>
          <a:lstStyle/>
          <a:p>
            <a:r>
              <a:rPr lang="en-US" altLang="bg-BG" sz="1800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BG05M2OP001-3.005</a:t>
            </a:r>
            <a:r>
              <a:rPr lang="bg-BG" altLang="bg-BG" sz="1800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ru-RU" altLang="bg-BG" sz="18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Активно </a:t>
            </a:r>
            <a:r>
              <a:rPr lang="ru-RU" altLang="bg-BG" sz="1800" b="1" dirty="0" err="1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приобщаване</a:t>
            </a:r>
            <a:r>
              <a:rPr lang="ru-RU" altLang="bg-BG" sz="18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altLang="bg-BG" sz="1800" b="1" dirty="0" err="1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системата</a:t>
            </a:r>
            <a:r>
              <a:rPr lang="ru-RU" altLang="bg-BG" sz="18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altLang="bg-BG" sz="1800" b="1" dirty="0" err="1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предучилищното</a:t>
            </a:r>
            <a:r>
              <a:rPr lang="ru-RU" altLang="bg-BG" sz="18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800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bg-BG" sz="1800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bg-BG" sz="18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800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образование</a:t>
            </a:r>
            <a:r>
              <a:rPr lang="bg-BG" altLang="bg-BG" sz="2400" b="1" dirty="0" smtClean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4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b="1" dirty="0">
                <a:ln/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sz="2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2130804"/>
            <a:ext cx="10058400" cy="417042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50000"/>
              </a:lnSpc>
            </a:pPr>
            <a:endParaRPr lang="bg-BG" sz="3400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sz="3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</a:t>
            </a:r>
            <a:r>
              <a:rPr lang="bg-BG" sz="3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bg-BG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изпълнение;</a:t>
            </a:r>
          </a:p>
          <a:p>
            <a:pPr algn="just">
              <a:lnSpc>
                <a:spcPct val="160000"/>
              </a:lnSpc>
            </a:pPr>
            <a:r>
              <a:rPr lang="bg-BG" sz="3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Обхват:</a:t>
            </a:r>
            <a:r>
              <a:rPr lang="bg-BG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1 500 детски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градини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училища с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предучилищни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като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130 от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осигури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подкрепяща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среда за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ранна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превенция на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обучителни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затруднения.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Общо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над 50 000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участват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активно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приобщаване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системата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предучилищното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образование,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като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20 000 от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участват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мерки за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образователна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интеграция и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реинтеграция</a:t>
            </a:r>
            <a:r>
              <a:rPr lang="ru-RU" sz="3400" dirty="0"/>
              <a:t>.</a:t>
            </a:r>
            <a:r>
              <a:rPr lang="bg-BG" sz="3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bg-BG" sz="3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sz="3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3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82 500 000 лв.;</a:t>
            </a:r>
            <a:endParaRPr lang="bg-BG" sz="3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sz="3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Основни дейности:</a:t>
            </a:r>
            <a:endParaRPr lang="bg-BG" sz="3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3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Допълнително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обучение по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български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език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34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</a:t>
            </a:r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3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70000"/>
              </a:lnSpc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063361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1585519"/>
            <a:ext cx="10058400" cy="4715707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Провеждане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психологическа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включително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обезпечаване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такси на детски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градини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повишена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концентрация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осигуряване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допълнителен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педагогически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непедагогически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персонал,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осигуряване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пособия,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помагала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др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</a:t>
            </a: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</a:t>
            </a:r>
            <a:r>
              <a:rPr lang="ru-RU" sz="1600" dirty="0"/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Осъществяване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обучения, вкл.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осигуряване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обучителни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пособия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учители за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прилагане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специализирани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методики,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основани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играта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 педагогически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психолози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логопеди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на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непедагогически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персонал (помощник-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възпитатели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медиатори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работници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 на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заинтересовани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(родители, представители на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ромски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общности)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прилагане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работа за успешно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сътрудничество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между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семейството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градина;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</a:t>
            </a:r>
            <a:r>
              <a:rPr lang="ru-RU" sz="1600" dirty="0"/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Реализиране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психологическа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родители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за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мотивация за активно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приобщаване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 в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системата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предучилищното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и др.;</a:t>
            </a:r>
            <a:endParaRPr lang="bg-BG" sz="17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789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2400" b="1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Южен централен район</a:t>
            </a:r>
            <a:endParaRPr lang="bg-BG" sz="2400" b="1" dirty="0">
              <a:solidFill>
                <a:srgbClr val="A513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monadmin\Desktop\Регионален съвет ЮЦР 25.06.2019\Южен централен район на планиран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710" y="2239860"/>
            <a:ext cx="5620624" cy="402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56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24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Отворени процедури за кандидатстване:</a:t>
            </a:r>
            <a:endParaRPr lang="bg-BG" sz="24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478" y="2210754"/>
            <a:ext cx="10058400" cy="40233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8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Интегрирана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„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Социално-икономическа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интеграция на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Интегрирани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мерки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подобряване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достъпа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образование“ – Компонент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предложения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могат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кандидатстват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общините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39 града,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имат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сключен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договор по процедура „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Изпълнение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Интегрирани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планове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градско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възстановяване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развитие 2014-2020“ на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Оперативна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растеж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(ОПРР).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Управляващият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орган на ОПРЧР е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водеща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Южен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централен район:</a:t>
            </a:r>
          </a:p>
          <a:p>
            <a:pPr>
              <a:lnSpc>
                <a:spcPct val="150000"/>
              </a:lnSpc>
            </a:pPr>
            <a:endParaRPr lang="ru-RU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  <a:spcAft>
                <a:spcPts val="0"/>
              </a:spcAft>
            </a:pPr>
            <a:endParaRPr lang="bg-BG" sz="1600" dirty="0">
              <a:latin typeface="Arial"/>
            </a:endParaRPr>
          </a:p>
          <a:p>
            <a:pPr marL="0" fontAlgn="t">
              <a:spcBef>
                <a:spcPts val="0"/>
              </a:spcBef>
              <a:spcAft>
                <a:spcPts val="0"/>
              </a:spcAft>
            </a:pPr>
            <a:endParaRPr lang="bg-BG" sz="1600" dirty="0">
              <a:latin typeface="Arial"/>
            </a:endParaRPr>
          </a:p>
          <a:p>
            <a:pPr>
              <a:lnSpc>
                <a:spcPct val="150000"/>
              </a:lnSpc>
            </a:pPr>
            <a:endParaRPr lang="bg-BG" sz="1600" dirty="0"/>
          </a:p>
          <a:p>
            <a:pPr>
              <a:lnSpc>
                <a:spcPct val="150000"/>
              </a:lnSpc>
            </a:pPr>
            <a:endParaRPr lang="ru-RU" sz="16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005766"/>
              </p:ext>
            </p:extLst>
          </p:nvPr>
        </p:nvGraphicFramePr>
        <p:xfrm>
          <a:off x="1327323" y="5064743"/>
          <a:ext cx="8361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0490"/>
                <a:gridCol w="2090490"/>
                <a:gridCol w="2090490"/>
                <a:gridCol w="2090490"/>
              </a:tblGrid>
              <a:tr h="0">
                <a:tc>
                  <a:txBody>
                    <a:bodyPr/>
                    <a:lstStyle/>
                    <a:p>
                      <a:r>
                        <a:rPr lang="bg-BG" dirty="0" smtClean="0"/>
                        <a:t>Пловдив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Велинград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Хасково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Смолян</a:t>
                      </a:r>
                      <a:endParaRPr lang="bg-BG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762148"/>
              </p:ext>
            </p:extLst>
          </p:nvPr>
        </p:nvGraphicFramePr>
        <p:xfrm>
          <a:off x="1315542" y="5432324"/>
          <a:ext cx="8361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0490"/>
                <a:gridCol w="2090490"/>
                <a:gridCol w="2090490"/>
                <a:gridCol w="2090490"/>
              </a:tblGrid>
              <a:tr h="0">
                <a:tc>
                  <a:txBody>
                    <a:bodyPr/>
                    <a:lstStyle/>
                    <a:p>
                      <a:r>
                        <a:rPr lang="bg-BG" dirty="0" smtClean="0"/>
                        <a:t>Асеновград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Пазарджик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Димитровград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Кърджали</a:t>
                      </a:r>
                      <a:endParaRPr lang="bg-BG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153796"/>
              </p:ext>
            </p:extLst>
          </p:nvPr>
        </p:nvGraphicFramePr>
        <p:xfrm>
          <a:off x="1315542" y="5818217"/>
          <a:ext cx="83619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0490"/>
                <a:gridCol w="2090490"/>
                <a:gridCol w="2090490"/>
                <a:gridCol w="2090490"/>
              </a:tblGrid>
              <a:tr h="0">
                <a:tc>
                  <a:txBody>
                    <a:bodyPr/>
                    <a:lstStyle/>
                    <a:p>
                      <a:r>
                        <a:rPr lang="bg-BG" dirty="0" smtClean="0"/>
                        <a:t>Карлово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Панагюрище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260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1795244"/>
            <a:ext cx="10058400" cy="45059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Специфичните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цели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насочени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към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социално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чрез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изпълнение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мерки в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следните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четири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направления: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Подпомагане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интеграцията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пазара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труда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уязвимите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Осигуряване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достъп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образование и обучение;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достъпа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здравни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услуги;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Развитие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общности и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преодоляване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негативните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стереотипи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Крайният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срок за 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подаване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проектни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предложения е до 17.30 часа на 16 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декември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2020 г.</a:t>
            </a:r>
            <a:endParaRPr lang="bg-BG" sz="16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848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3643" y="1619076"/>
            <a:ext cx="10058400" cy="9899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на проекти, финансирани по ОП НОИР 2014-2020 в изпълнение на </a:t>
            </a:r>
            <a:r>
              <a:rPr lang="bg-BG" sz="18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многофондови</a:t>
            </a:r>
            <a:r>
              <a:rPr lang="bg-BG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стратегии при прилагане на подхода водено от общностите местно развитие (ВОМР)</a:t>
            </a:r>
            <a:endParaRPr lang="bg-BG" sz="18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2818702"/>
            <a:ext cx="10058400" cy="3482524"/>
          </a:xfrm>
        </p:spPr>
        <p:txBody>
          <a:bodyPr>
            <a:normAutofit fontScale="92500" lnSpcReduction="10000"/>
          </a:bodyPr>
          <a:lstStyle/>
          <a:p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Одобрени МИГ със стратегии за финансиране, от които в Южен централен район:</a:t>
            </a:r>
          </a:p>
          <a:p>
            <a:endParaRPr lang="ru-RU" sz="18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BG06RDNP001-19.001-0052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СДРУЖЕНИЕ "МЕСТНА ИНИЦИАТИВНА ГРУПА ХИСАРЯ" (</a:t>
            </a:r>
            <a:r>
              <a:rPr lang="ru-RU" sz="18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Булстат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177074904) 	919,226.00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      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://www.mig-hisaria.com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endParaRPr lang="bg-BG" sz="18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BG06RDNP001-19.001-0021 СДРУЖЕНИЕ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"МЕСТНА ИНИЦИАТИВНА ГРУПА СВИЛЕНГРАД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АРЕАЛ     704,098.80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      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migsvilengrad.org/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endParaRPr lang="bg-BG" sz="18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BG06RDNP001-19.001-0004  СНЦ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"МИГ </a:t>
            </a:r>
            <a:r>
              <a:rPr lang="ru-RU" sz="18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Стамболово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18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Кърджали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54   587,000.00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  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://www.lagsk.eu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endParaRPr lang="ru-RU" sz="18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172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38" y="1423333"/>
            <a:ext cx="11755316" cy="469475"/>
          </a:xfrm>
        </p:spPr>
        <p:txBody>
          <a:bodyPr>
            <a:normAutofit/>
          </a:bodyPr>
          <a:lstStyle/>
          <a:p>
            <a:pPr algn="ctr"/>
            <a:r>
              <a:rPr lang="bg-BG" sz="2400" b="1" cap="small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Предстоящи </a:t>
            </a:r>
            <a:r>
              <a:rPr lang="bg-BG" sz="2400" b="1" cap="small" dirty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процедури през 2019 г. в приоритетна ос 3</a:t>
            </a:r>
            <a:endParaRPr lang="bg-BG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95701788"/>
              </p:ext>
            </p:extLst>
          </p:nvPr>
        </p:nvGraphicFramePr>
        <p:xfrm>
          <a:off x="1894840" y="1892808"/>
          <a:ext cx="8575040" cy="465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2564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1812022"/>
            <a:ext cx="10058400" cy="44892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dirty="0"/>
          </a:p>
          <a:p>
            <a:pPr marL="1471400" lvl="8" indent="0">
              <a:buNone/>
            </a:pPr>
            <a:r>
              <a:rPr lang="bg-BG" sz="2400" b="1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bg-BG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Благодаря за вниманието!</a:t>
            </a:r>
          </a:p>
          <a:p>
            <a:pPr lvl="8"/>
            <a:endParaRPr lang="bg-BG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71400" lvl="8" indent="0">
              <a:buNone/>
            </a:pPr>
            <a:r>
              <a:rPr lang="bg-BG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Контакти:</a:t>
            </a:r>
            <a:endParaRPr lang="bg-BG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1471400" lvl="8" indent="0">
              <a:buNone/>
            </a:pP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гр.София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1113</a:t>
            </a:r>
          </a:p>
          <a:p>
            <a:pPr marL="1471400" lvl="8" indent="0">
              <a:buNone/>
            </a:pP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Бул.Цариградско 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шосе №125, блок 5, 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ет.1</a:t>
            </a:r>
          </a:p>
          <a:p>
            <a:pPr marL="1471400" lvl="8" indent="0">
              <a:buNone/>
            </a:pP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+359 2 46 76 10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1471400" lvl="8" indent="0">
              <a:buNone/>
            </a:pP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://opnoir.bg/</a:t>
            </a:r>
            <a:endParaRPr lang="bg-BG" sz="2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71400" lvl="8" indent="0">
              <a:buNone/>
            </a:pPr>
            <a:r>
              <a:rPr lang="bg-BG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Регионален офис Пловдив</a:t>
            </a:r>
          </a:p>
          <a:p>
            <a:pPr marL="1471400" lvl="8" indent="0">
              <a:buNone/>
            </a:pPr>
            <a:r>
              <a:rPr lang="bg-BG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ул. „</a:t>
            </a:r>
            <a:r>
              <a:rPr lang="bg-BG" sz="2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Гладстон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№70</a:t>
            </a:r>
          </a:p>
          <a:p>
            <a:pPr marL="1471400" lvl="8" indent="0">
              <a:buNone/>
            </a:pPr>
            <a:r>
              <a:rPr lang="bg-BG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Валерия Нинова  тел. 0882 101 239</a:t>
            </a:r>
            <a:endParaRPr lang="bg-BG" sz="2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617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6845500"/>
              </p:ext>
            </p:extLst>
          </p:nvPr>
        </p:nvGraphicFramePr>
        <p:xfrm>
          <a:off x="1147763" y="1493838"/>
          <a:ext cx="100584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2011680"/>
                <a:gridCol w="2011680"/>
                <a:gridCol w="2011680"/>
                <a:gridCol w="2011680"/>
              </a:tblGrid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Пловдив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Пазарджик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Кърджали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Смолян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Хасково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Асеновград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Батак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Ардино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Баните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Димитровград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Брезово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Белово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Джебел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Борино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Ивайловград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Калояново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Брацигово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Кирково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Девин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Любимец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Карлово,Кричим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Велинград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Крумовград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Доспат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Маджарово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Куклен,Лъки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Лесичово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Кърджали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Златоград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Минерални бани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Марица,Хисаря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Пазарджик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Момчилград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Мадан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Свиленград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Перущица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Панагюрище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Черноочене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Неделино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Симеоновград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Пловдив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Пещера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Рудозем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Стамболово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Първомай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Ракитово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Смолян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Тополовград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Раковски,Родопи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Септември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Чепеларе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Харманли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Садово,Сопот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Стрелча 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Хасково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Стамболийски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Сърница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g-BG" dirty="0" smtClean="0"/>
                        <a:t>Съединение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3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38" y="1423334"/>
            <a:ext cx="10997405" cy="509970"/>
          </a:xfrm>
        </p:spPr>
        <p:txBody>
          <a:bodyPr>
            <a:noAutofit/>
          </a:bodyPr>
          <a:lstStyle/>
          <a:p>
            <a:r>
              <a:rPr lang="bg-BG" sz="2400" b="1" cap="small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bg-BG" sz="2400" b="1" cap="small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Постигнати резултати</a:t>
            </a:r>
            <a:endParaRPr lang="bg-BG" sz="2400" dirty="0">
              <a:solidFill>
                <a:srgbClr val="A513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639" y="1904301"/>
            <a:ext cx="11676184" cy="4514085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ru-RU" sz="6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 НОИР</a:t>
            </a:r>
            <a:r>
              <a:rPr lang="ru-RU" sz="6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подпом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реформите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образователната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система в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България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ru-RU" sz="66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 4</a:t>
            </a:r>
            <a:r>
              <a:rPr lang="en-US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хиляди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финансирани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програмата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ru-RU" sz="6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областта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научната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инфраструктура и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научните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изследвания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изпълнение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проекта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 за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изграждане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Центрове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върхови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постижения и </a:t>
            </a:r>
            <a:r>
              <a:rPr lang="en-US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за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изграждане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Центрове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компетентност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обхванати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висши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училища и над 1 200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ru-RU" sz="6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областта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предучилищното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образование успешно приключи проект «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Включващо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образование», в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рамките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който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бяха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подкрепени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над 3000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34 детски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градини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със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потребности, на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възраст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между 3 и 6 г.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ru-RU" sz="6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Към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момента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 11 000 деца в предучилищна възраст и над 13 000 ученици от уязвими групи са 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били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подкрепени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оперативната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4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</a:t>
            </a:r>
            <a:r>
              <a:rPr lang="ru-RU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по-лесната им адаптация в училищна среда с цел превенция на ранното им отпадане от образователната система</a:t>
            </a:r>
            <a:r>
              <a:rPr lang="en-US" sz="64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6400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5163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39" y="1423334"/>
            <a:ext cx="10997404" cy="509970"/>
          </a:xfrm>
        </p:spPr>
        <p:txBody>
          <a:bodyPr>
            <a:noAutofit/>
          </a:bodyPr>
          <a:lstStyle/>
          <a:p>
            <a:r>
              <a:rPr lang="bg-BG" sz="2400" b="1" cap="small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Постигнати резултати</a:t>
            </a:r>
            <a:endParaRPr lang="bg-BG" sz="2400" dirty="0">
              <a:solidFill>
                <a:srgbClr val="A513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472" y="1924914"/>
            <a:ext cx="11807064" cy="473126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областта на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училищното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приключи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Твоят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час» с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включени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8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допълнителни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занимания 400 000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ученици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цел подобряване на образователните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резултати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рамките на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 НОИР 2014-2020 продължи подкрепата за 28 центъра за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кариерно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ориентиране,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като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над 20 000 ученици са получили индивидуални консултации;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областта на професионалното образование ОП НОИР подкрепя над 300 професионални гимназии в страната, в които функционират близо 400 учебно-тренировъчни фирми;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областта на висшето образование подкрепата е под формата на предоставени стипендии на над 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000 студенти, които се обучават в приоритетни за икономиката направления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над 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000 студенти, които са участвали в студентски практики в реална работна среда;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 НОИР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финансира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мерки, свързани с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учене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през целия живот. Провеждат се курсове за обучения на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възрастни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курсове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ограмотяване и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курсове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усвояване на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съдържание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в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които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участват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над 4700 неграмотни или слабо </a:t>
            </a:r>
            <a:r>
              <a:rPr lang="ru-RU" sz="18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грамотни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лица;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5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bg-BG" sz="3600" b="1" dirty="0">
                <a:solidFill>
                  <a:schemeClr val="tx2"/>
                </a:solidFill>
              </a:rPr>
              <a:t/>
            </a:r>
            <a:br>
              <a:rPr lang="bg-BG" sz="3600" b="1" dirty="0">
                <a:solidFill>
                  <a:schemeClr val="tx2"/>
                </a:solidFill>
              </a:rPr>
            </a:br>
            <a:r>
              <a:rPr lang="bg-BG" sz="2700" b="1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1: „Научни изследвания и технологично </a:t>
            </a:r>
            <a:br>
              <a:rPr lang="bg-BG" sz="2700" b="1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700" b="1" dirty="0" smtClean="0">
                <a:solidFill>
                  <a:srgbClr val="A513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развитие“</a:t>
            </a:r>
            <a:endParaRPr lang="bg-BG" sz="2700" dirty="0">
              <a:solidFill>
                <a:srgbClr val="A513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2277866"/>
            <a:ext cx="10823278" cy="4023360"/>
          </a:xfrm>
        </p:spPr>
        <p:txBody>
          <a:bodyPr>
            <a:normAutofit fontScale="85000" lnSpcReduction="20000"/>
          </a:bodyPr>
          <a:lstStyle/>
          <a:p>
            <a:r>
              <a:rPr lang="bg-BG" sz="2400" b="1" u="sng" cap="small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Центрове за върхови постижения</a:t>
            </a:r>
          </a:p>
          <a:p>
            <a:endParaRPr lang="bg-BG" sz="2400" b="1" u="sng" cap="small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bg-BG" sz="1700" b="1" cap="small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en-US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BG05M2OP001-1.001-0003-C02 </a:t>
            </a:r>
            <a:r>
              <a:rPr lang="ru-RU" sz="19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Център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9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върхови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постижения по Информатика и 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19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информационни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9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комуникационни</a:t>
            </a:r>
            <a:r>
              <a:rPr lang="ru-RU" sz="19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технологии</a:t>
            </a:r>
          </a:p>
          <a:p>
            <a:pPr>
              <a:lnSpc>
                <a:spcPct val="150000"/>
              </a:lnSpc>
            </a:pPr>
            <a:r>
              <a:rPr lang="ru-RU" sz="19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bg-BG" sz="19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  ПУ „Паисий Хилендарски“, партньор - разходва средства в размер на 278 000 лв.;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bg-BG" sz="1900" cap="small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900" b="1" cap="small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BG05M2OP001-1.001-0008-</a:t>
            </a:r>
            <a:r>
              <a:rPr lang="en-US" sz="1900" b="1" cap="small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C03  </a:t>
            </a:r>
            <a:r>
              <a:rPr lang="bg-BG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Национален център по </a:t>
            </a:r>
            <a:r>
              <a:rPr lang="bg-BG" sz="19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мехатроника</a:t>
            </a:r>
            <a:r>
              <a:rPr lang="bg-BG" sz="19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чисти технологии</a:t>
            </a:r>
          </a:p>
          <a:p>
            <a:pPr marL="201168" lvl="1" indent="0">
              <a:lnSpc>
                <a:spcPct val="150000"/>
              </a:lnSpc>
              <a:buNone/>
            </a:pPr>
            <a:r>
              <a:rPr lang="bg-BG" sz="19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    </a:t>
            </a:r>
            <a:r>
              <a:rPr lang="bg-BG" sz="19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Централна </a:t>
            </a:r>
            <a:r>
              <a:rPr lang="bg-BG" sz="19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лаборатория по приложна физика към БАН – </a:t>
            </a:r>
            <a:r>
              <a:rPr lang="bg-BG" sz="19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Пловдив, партньор - разходва</a:t>
            </a:r>
          </a:p>
          <a:p>
            <a:pPr marL="201168" lvl="1" indent="0">
              <a:lnSpc>
                <a:spcPct val="150000"/>
              </a:lnSpc>
              <a:buNone/>
            </a:pPr>
            <a:r>
              <a:rPr lang="bg-BG" sz="19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9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средства в размер на 1 043 366 лв.;</a:t>
            </a:r>
            <a:endParaRPr lang="bg-BG" sz="19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1168" lvl="1" indent="0">
              <a:lnSpc>
                <a:spcPct val="150000"/>
              </a:lnSpc>
              <a:buNone/>
            </a:pPr>
            <a:endParaRPr lang="bg-B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774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24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1: „Научни изследвания и технологично </a:t>
            </a:r>
            <a:br>
              <a:rPr lang="bg-BG" sz="24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4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</a:t>
            </a:r>
            <a:r>
              <a:rPr lang="bg-BG" sz="24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bg-BG" sz="2400" dirty="0">
              <a:solidFill>
                <a:srgbClr val="CC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812" y="2072081"/>
            <a:ext cx="10058400" cy="4785919"/>
          </a:xfrm>
        </p:spPr>
        <p:txBody>
          <a:bodyPr>
            <a:normAutofit fontScale="92500" lnSpcReduction="10000"/>
          </a:bodyPr>
          <a:lstStyle/>
          <a:p>
            <a:r>
              <a:rPr lang="bg-BG" sz="2200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Центрове за компетентност</a:t>
            </a:r>
          </a:p>
          <a:p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BG05M2OP001-1.002-0002-C03 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„Дигитализация на икономиката в среда на 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големи 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данни“ (ДИГД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bg-BG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</a:t>
            </a:r>
            <a:r>
              <a:rPr lang="bg-BG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ПУ „Паисий Хилендарски“, партньор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– не разходва средства, ще получи оборудване;</a:t>
            </a:r>
          </a:p>
          <a:p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BG05M2OP001-1.002-0005-C03 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Център за компетентност „Персонализирана иновативна медицина (ПЕРИМЕД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)“</a:t>
            </a:r>
          </a:p>
          <a:p>
            <a:r>
              <a:rPr lang="bg-BG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 МУ – Пловдив, водеща организация, разходва средства в размер на 11 335 487,95 лв.;</a:t>
            </a:r>
          </a:p>
          <a:p>
            <a:r>
              <a:rPr lang="bg-BG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 </a:t>
            </a:r>
            <a:r>
              <a:rPr lang="bg-BG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ПУ „Паисий Хилендарски“, партньор - разходва средства в размер на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10 728 400 лв.;</a:t>
            </a:r>
          </a:p>
          <a:p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BG05M2OP001-1.002-0023 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Център за компетентност 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„Интелигентни </a:t>
            </a:r>
            <a:r>
              <a:rPr lang="bg-BG" sz="17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мехатронни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bg-BG" sz="17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eко-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bg-BG" sz="1700" b="1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енергоспестяващи</a:t>
            </a:r>
            <a:r>
              <a:rPr lang="bg-BG" sz="1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системи и </a:t>
            </a:r>
            <a:r>
              <a:rPr lang="bg-BG" sz="17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технологии“</a:t>
            </a:r>
          </a:p>
          <a:p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 Технически университет- София (филиал Пловдив), партньор, разходва средства в</a:t>
            </a:r>
          </a:p>
          <a:p>
            <a:r>
              <a:rPr lang="bg-BG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</a:t>
            </a:r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       в размер на  9 986 161 лв.;    </a:t>
            </a:r>
          </a:p>
          <a:p>
            <a:r>
              <a:rPr lang="bg-BG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     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Централна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лаборатория по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приложна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физика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към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БАН – Пловдив,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партньор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- </a:t>
            </a:r>
            <a:r>
              <a:rPr lang="ru-RU" sz="1700" dirty="0" err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разходва</a:t>
            </a:r>
            <a:endParaRPr lang="ru-RU" sz="17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Wingdings 2"/>
            </a:endParaRPr>
          </a:p>
          <a:p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     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 средства </a:t>
            </a:r>
            <a:r>
              <a:rPr lang="ru-RU" sz="17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в размер на 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1 193 860 </a:t>
            </a:r>
            <a:r>
              <a:rPr lang="ru-RU" sz="1700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лв</a:t>
            </a:r>
            <a:r>
              <a:rPr lang="ru-RU" sz="17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.;</a:t>
            </a:r>
            <a:endParaRPr lang="ru-RU" sz="17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Wingdings 2"/>
            </a:endParaRPr>
          </a:p>
          <a:p>
            <a:endParaRPr lang="bg-BG" sz="18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142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 bwMode="auto">
          <a:xfrm>
            <a:off x="1125894" y="1360124"/>
            <a:ext cx="11066106" cy="68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lang="ru-RU" altLang="en-US" sz="1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BG05M2OP001-1.002-0005 „ЦЕНТЪР ЗА КОМПЕТЕНТНОСТ „ПЕРСОНАЛИЗИРАНА ИНОВАТИВНА МЕДИЦИНА (ПЕРИМЕД)</a:t>
            </a:r>
            <a:endParaRPr lang="en-GB" altLang="en-US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" y="1360124"/>
            <a:ext cx="9429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45" y="2467896"/>
            <a:ext cx="5641111" cy="4049263"/>
          </a:xfrm>
          <a:prstGeom prst="rect">
            <a:avLst/>
          </a:prstGeom>
        </p:spPr>
      </p:pic>
      <p:sp>
        <p:nvSpPr>
          <p:cNvPr id="3" name="AutoShape 2" descr="https://mail.mon.bg/owa/service.svc/s/GetFileAttachment?id=AAMkADQzNzZiODk3LTJjMGUtNGVlMC05YWM4LTkwNDIwOTcyM2YxNwBGAAAAAAAgtEAfZUS9S7OSZK1BQE1mBwAp%2FPePhDKvTI5ho2P5vgJyAAAAAjIzAAA4BIevD9BWRJXloF48dVDiAARx4jzhAAABEgAQAHSvsU5wiXxHm1bPhT%2FS4Z0%3D&amp;isImagePreview=True&amp;X-OWA-CANARY=3dw7vEPZ9EesaNNxo4f50GOc5vHv49YIYeEAA896GUvK9bxQB-dg4_xOEgvIHkiegpVUyhyZjk4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1128" y="2673252"/>
            <a:ext cx="5455770" cy="36385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51555" y="2073037"/>
            <a:ext cx="600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solidFill>
                  <a:schemeClr val="bg2">
                    <a:lumMod val="25000"/>
                  </a:schemeClr>
                </a:solidFill>
              </a:rPr>
              <a:t>4-лазерен </a:t>
            </a:r>
            <a:r>
              <a:rPr lang="bg-BG" dirty="0" err="1">
                <a:solidFill>
                  <a:schemeClr val="bg2">
                    <a:lumMod val="25000"/>
                  </a:schemeClr>
                </a:solidFill>
              </a:rPr>
              <a:t>мултипараметърен</a:t>
            </a:r>
            <a:r>
              <a:rPr lang="bg-BG" dirty="0">
                <a:solidFill>
                  <a:schemeClr val="bg2">
                    <a:lumMod val="25000"/>
                  </a:schemeClr>
                </a:solidFill>
              </a:rPr>
              <a:t> клетъчен </a:t>
            </a:r>
            <a:r>
              <a:rPr lang="bg-BG" dirty="0" err="1">
                <a:solidFill>
                  <a:schemeClr val="bg2">
                    <a:lumMod val="25000"/>
                  </a:schemeClr>
                </a:solidFill>
              </a:rPr>
              <a:t>сортер</a:t>
            </a:r>
            <a:r>
              <a:rPr lang="bg-BG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FACS Aria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III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1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bg-BG" sz="3600" b="1" dirty="0">
                <a:solidFill>
                  <a:schemeClr val="tx2"/>
                </a:solidFill>
              </a:rPr>
              <a:t/>
            </a:r>
            <a:br>
              <a:rPr lang="bg-BG" sz="3600" b="1" dirty="0">
                <a:solidFill>
                  <a:schemeClr val="tx2"/>
                </a:solidFill>
              </a:rPr>
            </a:br>
            <a:r>
              <a:rPr lang="bg-BG" sz="27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2: „Образование и учене през целия живот“</a:t>
            </a:r>
            <a:endParaRPr lang="bg-BG" sz="2700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 на оценка е проектно предложение по процедура „</a:t>
            </a:r>
            <a:r>
              <a:rPr lang="bg-BG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за утрешния ден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която ще подпомогне изпълнението на стратегическата национална визия за дигитализация на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образованието, с бюджет 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 млн.лв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одготвя се процедура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bg-BG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Дуално</a:t>
            </a:r>
            <a:r>
              <a:rPr lang="bg-BG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образование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с бюджет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24,5 млн. лв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основна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подпомогне въвеждането на </a:t>
            </a:r>
            <a:r>
              <a:rPr lang="bg-BG" sz="16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дуална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система на обучение  в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България и създаване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тясна обвързаност между образователната система и реалните потребности на пазара на труда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Подготвя се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bg-BG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Студентски практики 2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основна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 да подобри практическите умения на студентите, в зависимост от нуждите на пазара на труда,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както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да укрепи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връзката  висши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училища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работодатели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партньорствата между </a:t>
            </a:r>
            <a:r>
              <a:rPr lang="bg-BG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тях, с бюджет  </a:t>
            </a:r>
            <a:r>
              <a:rPr lang="bg-BG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 млн.лв.;</a:t>
            </a:r>
          </a:p>
          <a:p>
            <a:pPr algn="just">
              <a:lnSpc>
                <a:spcPct val="150000"/>
              </a:lnSpc>
            </a:pPr>
            <a:endParaRPr lang="bg-BG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bg-BG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0301655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6652</TotalTime>
  <Words>2024</Words>
  <Application>Microsoft Office PowerPoint</Application>
  <PresentationFormat>Custom</PresentationFormat>
  <Paragraphs>218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Retrospect</vt:lpstr>
      <vt:lpstr>ОП НОИР 2014-2020 и нейното изпълнение на територията на  Южен централен район </vt:lpstr>
      <vt:lpstr>Южен централен район</vt:lpstr>
      <vt:lpstr>PowerPoint Presentation</vt:lpstr>
      <vt:lpstr>  Постигнати резултати</vt:lpstr>
      <vt:lpstr>Постигнати резултати</vt:lpstr>
      <vt:lpstr> Приоритетна ос 1: „Научни изследвания и технологично  развитие“</vt:lpstr>
      <vt:lpstr>Приоритетна ос 1: „Научни изследвания и технологично  развитие“</vt:lpstr>
      <vt:lpstr>PowerPoint Presentation</vt:lpstr>
      <vt:lpstr> Приоритетна ос 2: „Образование и учене през целия живот“</vt:lpstr>
      <vt:lpstr>Приоритетна ос 2: „Образование и учене през целия живот“</vt:lpstr>
      <vt:lpstr>BG05M9OP001-2.010 „Квалификация на педагогическите специалисти“</vt:lpstr>
      <vt:lpstr>PowerPoint Presentation</vt:lpstr>
      <vt:lpstr>BG05M9OP001-2.011 „Подкрепа за успех“ </vt:lpstr>
      <vt:lpstr>PowerPoint Presentation</vt:lpstr>
      <vt:lpstr>Териториален обхват по процедура  BG05M2OP001-2.004-0004   „Твоят час“</vt:lpstr>
      <vt:lpstr>Процедура чрез директно предоставяне на БФП с интегрирано проектно предложение BG05M9OP001-2.018 „Социално- икономическа интеграция на уязвими групи. Интегрирани мерки за подобряване достъпа до образование-Компонент 1 (допустими 52 общини) :</vt:lpstr>
      <vt:lpstr>Приоритетна ос 3: „Образователна среда за активно социално приобщаване“</vt:lpstr>
      <vt:lpstr>BG05M2OP001-3.005 „Активно приобщаване в системата на предучилищното                                           образование“ </vt:lpstr>
      <vt:lpstr>PowerPoint Presentation</vt:lpstr>
      <vt:lpstr>Отворени процедури за кандидатстване:</vt:lpstr>
      <vt:lpstr>PowerPoint Presentation</vt:lpstr>
      <vt:lpstr> Подбор на проекти, финансирани по ОП НОИР 2014-2020 в изпълнение на многофондови стратегии при прилагане на подхода водено от общностите местно развитие (ВОМР)</vt:lpstr>
      <vt:lpstr>Предстоящи процедури през 2019 г. в приоритетна ос 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РАБОТНА СРЕЩА на УО на ОП НОИР</dc:title>
  <dc:creator>KG</dc:creator>
  <cp:lastModifiedBy>monadmin</cp:lastModifiedBy>
  <cp:revision>576</cp:revision>
  <cp:lastPrinted>2019-01-31T15:40:57Z</cp:lastPrinted>
  <dcterms:created xsi:type="dcterms:W3CDTF">2016-05-13T12:08:51Z</dcterms:created>
  <dcterms:modified xsi:type="dcterms:W3CDTF">2019-06-24T16:09:35Z</dcterms:modified>
</cp:coreProperties>
</file>